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7"/>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0" r:id="rId24"/>
    <p:sldId id="281" r:id="rId25"/>
    <p:sldId id="282" r:id="rId26"/>
    <p:sldId id="26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4" r:id="rId45"/>
    <p:sldId id="305" r:id="rId46"/>
  </p:sldIdLst>
  <p:sldSz cx="18288000" cy="10287000"/>
  <p:notesSz cx="6858000" cy="9144000"/>
  <p:embeddedFontLst>
    <p:embeddedFont>
      <p:font typeface="Fredoka" panose="02000000000000000000" pitchFamily="2" charset="77"/>
      <p:regular r:id="rId48"/>
    </p:embeddedFont>
    <p:embeddedFont>
      <p:font typeface="Open Sans Light" panose="020B0306030504020204" pitchFamily="34" charset="0"/>
      <p:regular r:id="rId49"/>
      <p:italic r:id="rId50"/>
    </p:embeddedFont>
    <p:embeddedFont>
      <p:font typeface="Quicksand Bold" pitchFamily="2" charset="77"/>
      <p:regular r:id="rId51"/>
      <p:bold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558" autoAdjust="0"/>
  </p:normalViewPr>
  <p:slideViewPr>
    <p:cSldViewPr>
      <p:cViewPr varScale="1">
        <p:scale>
          <a:sx n="77" d="100"/>
          <a:sy n="77" d="100"/>
        </p:scale>
        <p:origin x="888"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27.05.2024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pdf.sciencedirectassets.com/272574/1-s2.0-S0022000000X00384/1-s2.0-S002200009791504X/main.pdf?X-Amz-Security-Token=IQoJb3JpZ2luX2VjECAaCXVzLWVhc3QtMSJGMEQCIARFQ5PNsuQgIfZvxkjj2bzpi01Wyw6PbkxhRtmSEfpeAiAWSqToVvAW3LDLd3ja%2B%2FJUYvSVOpft2%2FGpGBSXnL%2BtASq9AwiZ%2F%2F%2F%2F%2F%2F%2F%2F%2F%2F8BEAMaDDA1OTAwMzU0Njg2NSIMjPviM4FMBStDsLewKpEDxDDYqcRwiJ%2BR1a8uLAoR12lTriexNLkTHBRLeta9CXGjiQb8ypEIj5TtpwiSDm%2FfYoDvsXwtTtK1%2FAV1vS03j1Mj5xQ%2FiJYSyBSh3e1O%2F%2FMpEsxKGeGFIGSJhio8dxIKAq7r%2BlEnOG%2F3nMnIFFmyYgC9onEoWDx4rOteH40pyXJZUMknhkpTxqBPO6egivh3wtjWZYUmnkpvLjtgV9CJHyHfP32F2OvqDye55nB9htwQ9D6HccG0aC%2Bl6agJJSCvlzE2ZMDMsnieJN%2F34sQOrC5lbGdKvnwAZhmpBoPWvEu1TJC4Hnv%2FtiKbncnoK5ONpahc1AH6NgW%2FjUfC2oszBLT09IgjPPvVqZ0iWVG0jqBjioCDdybVj4wtQPpwsrAzvkw3WsFAHLKb2KQvp%2FezDW38RPA%2BFCA1p7rQlhSRisKUvHCsSDv9l1Z3As8GAGJtjA60RQoEkHQSHa6z9MVS3023m5dw0BpYtxBU2eildg5fLqT8jpEj9iicF2waLgQMp%2FB2jatms0EbseUJlUYrvqcw6u2a9wU67AGE%2BuquwbE3vU8ghNRfXktk2PCBevob%2BheuHreyI2hMSC83gg4M7GmEhbNovxY3J5ZVOshyxvrbTSTf599hXbDJc0DnA%2FmONsVhsL1m0hjyrtRLR7foiGSJ9eciowbcrayrx3xWfgTYEedfJC0gDsHj1sCn%2F2v7%2FJpld%2BtM8stPB4z3G57Qu2eHaW%2FrPax3x7yGCRLyGRcqyznX3S2GrX0mdeO6HfUl7uLn%2B5WUarGLS82TLBuqa%2BUrh0ICsWDmdaAD67cc76DtV0JbmXuZBQVbpwabKUdJuXonjVsScK5aPq9XR2L1ra7mE1iHaQ%3D%3D&amp;X-Amz-Algorithm=AWS4-HMAC-SHA256&amp;X-Amz-Date=20200615T002924Z&amp;X-Amz-SignedHeaders=host&amp;X-Amz-Expires=300&amp;X-Amz-Credential=ASIAQ3PHCVTYYXFD2OCR%2F20200615%2Fus-east-1%2Fs3%2Faws4_request&amp;X-Amz-Signature=c2c1c99294cd7d1f304abb7dd8a9d0b015c2c27402ae28babde0aab571fadd84&amp;hash=6a8899154712e9bb3497cd383f9c4f9ddea35f9811f034888c79e6170cfbcb43&amp;host=68042c943591013ac2b2430a89b270f6af2c76d8dfd086a07176afe7c76c2c61&amp;pii=S002200009791504X&amp;tid=spdf-58d415e0-a7e9-4802-8c81-773baebed39f&amp;sid=105ddb6a4620c64e6569c7002a2cfca47020gxrqb&amp;type=client" TargetMode="External"/><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10889" y="5708909"/>
            <a:ext cx="17110016" cy="1473835"/>
          </a:xfrm>
          <a:prstGeom prst="rect">
            <a:avLst/>
          </a:prstGeom>
        </p:spPr>
        <p:txBody>
          <a:bodyPr lIns="0" tIns="0" rIns="0" bIns="0" rtlCol="0" anchor="t">
            <a:spAutoFit/>
          </a:bodyPr>
          <a:lstStyle/>
          <a:p>
            <a:pPr algn="ctr">
              <a:lnSpc>
                <a:spcPts val="11000"/>
              </a:lnSpc>
            </a:pPr>
            <a:r>
              <a:rPr lang="en-US" sz="11000" spc="220">
                <a:solidFill>
                  <a:srgbClr val="2199D4"/>
                </a:solidFill>
                <a:latin typeface="Fredoka"/>
              </a:rPr>
              <a:t>ENSEMBLE METHODS</a:t>
            </a:r>
          </a:p>
        </p:txBody>
      </p:sp>
      <p:sp>
        <p:nvSpPr>
          <p:cNvPr id="3" name="Freeform 3"/>
          <p:cNvSpPr/>
          <p:nvPr/>
        </p:nvSpPr>
        <p:spPr>
          <a:xfrm>
            <a:off x="7354513" y="1028700"/>
            <a:ext cx="3578973" cy="3578973"/>
          </a:xfrm>
          <a:custGeom>
            <a:avLst/>
            <a:gdLst/>
            <a:ahLst/>
            <a:cxnLst/>
            <a:rect l="l" t="t" r="r" b="b"/>
            <a:pathLst>
              <a:path w="3578973" h="3578973">
                <a:moveTo>
                  <a:pt x="0" y="0"/>
                </a:moveTo>
                <a:lnTo>
                  <a:pt x="3578974" y="0"/>
                </a:lnTo>
                <a:lnTo>
                  <a:pt x="3578974" y="3578973"/>
                </a:lnTo>
                <a:lnTo>
                  <a:pt x="0" y="3578973"/>
                </a:lnTo>
                <a:lnTo>
                  <a:pt x="0" y="0"/>
                </a:lnTo>
                <a:close/>
              </a:path>
            </a:pathLst>
          </a:custGeom>
          <a:blipFill>
            <a:blip r:embed="rId3"/>
            <a:stretch>
              <a:fillRect/>
            </a:stretch>
          </a:blipFill>
        </p:spPr>
        <p:txBody>
          <a:bodyPr/>
          <a:lstStyle/>
          <a:p>
            <a:endParaRPr lang="en-PT"/>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7505925" y="2317908"/>
            <a:ext cx="9355794" cy="5330065"/>
          </a:xfrm>
          <a:custGeom>
            <a:avLst/>
            <a:gdLst/>
            <a:ahLst/>
            <a:cxnLst/>
            <a:rect l="l" t="t" r="r" b="b"/>
            <a:pathLst>
              <a:path w="9355794" h="5330065">
                <a:moveTo>
                  <a:pt x="0" y="0"/>
                </a:moveTo>
                <a:lnTo>
                  <a:pt x="9355794" y="0"/>
                </a:lnTo>
                <a:lnTo>
                  <a:pt x="9355794" y="5330065"/>
                </a:lnTo>
                <a:lnTo>
                  <a:pt x="0" y="5330065"/>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STACKING</a:t>
            </a:r>
          </a:p>
        </p:txBody>
      </p:sp>
      <p:sp>
        <p:nvSpPr>
          <p:cNvPr id="7" name="TextBox 7"/>
          <p:cNvSpPr txBox="1"/>
          <p:nvPr/>
        </p:nvSpPr>
        <p:spPr>
          <a:xfrm>
            <a:off x="697862" y="2582011"/>
            <a:ext cx="6435409" cy="4744708"/>
          </a:xfrm>
          <a:prstGeom prst="rect">
            <a:avLst/>
          </a:prstGeom>
        </p:spPr>
        <p:txBody>
          <a:bodyPr lIns="0" tIns="0" rIns="0" bIns="0" rtlCol="0" anchor="t">
            <a:spAutoFit/>
          </a:bodyPr>
          <a:lstStyle/>
          <a:p>
            <a:pPr algn="l">
              <a:lnSpc>
                <a:spcPts val="3547"/>
              </a:lnSpc>
            </a:pPr>
            <a:r>
              <a:rPr lang="en-US" sz="2533">
                <a:solidFill>
                  <a:srgbClr val="000000"/>
                </a:solidFill>
                <a:latin typeface="Fredoka"/>
              </a:rPr>
              <a:t>Why can't we take this one step further and have our ensemble of weak classifiers and then have one final algorithm that "learns" the best way to perform the final decision? </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This is an alternative to using a naive majority vote or average</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Let's train a model to perform this aggregation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77425" y="2752358"/>
            <a:ext cx="10531407" cy="4500446"/>
          </a:xfrm>
          <a:custGeom>
            <a:avLst/>
            <a:gdLst/>
            <a:ahLst/>
            <a:cxnLst/>
            <a:rect l="l" t="t" r="r" b="b"/>
            <a:pathLst>
              <a:path w="10531407" h="4500446">
                <a:moveTo>
                  <a:pt x="0" y="0"/>
                </a:moveTo>
                <a:lnTo>
                  <a:pt x="10531407" y="0"/>
                </a:lnTo>
                <a:lnTo>
                  <a:pt x="10531407" y="4500446"/>
                </a:lnTo>
                <a:lnTo>
                  <a:pt x="0" y="4500446"/>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STACKING</a:t>
            </a:r>
          </a:p>
        </p:txBody>
      </p:sp>
      <p:sp>
        <p:nvSpPr>
          <p:cNvPr id="7" name="TextBox 7"/>
          <p:cNvSpPr txBox="1"/>
          <p:nvPr/>
        </p:nvSpPr>
        <p:spPr>
          <a:xfrm>
            <a:off x="11590244" y="2964506"/>
            <a:ext cx="6435409" cy="1720763"/>
          </a:xfrm>
          <a:prstGeom prst="rect">
            <a:avLst/>
          </a:prstGeom>
        </p:spPr>
        <p:txBody>
          <a:bodyPr lIns="0" tIns="0" rIns="0" bIns="0" rtlCol="0" anchor="t">
            <a:spAutoFit/>
          </a:bodyPr>
          <a:lstStyle/>
          <a:p>
            <a:pPr algn="l">
              <a:lnSpc>
                <a:spcPts val="3547"/>
              </a:lnSpc>
            </a:pPr>
            <a:r>
              <a:rPr lang="en-US" sz="2533">
                <a:solidFill>
                  <a:srgbClr val="000000"/>
                </a:solidFill>
                <a:latin typeface="Fredoka"/>
              </a:rPr>
              <a:t>From your training dataset, leave out a subset to then be used to train the blending algorithm.</a:t>
            </a:r>
          </a:p>
          <a:p>
            <a:pPr algn="l">
              <a:lnSpc>
                <a:spcPts val="3547"/>
              </a:lnSpc>
            </a:pPr>
            <a:r>
              <a:rPr lang="en-US" sz="2533">
                <a:solidFill>
                  <a:srgbClr val="000000"/>
                </a:solidFill>
                <a:latin typeface="Fredoka"/>
              </a:rPr>
              <a:t>Perform your usual training</a:t>
            </a:r>
          </a:p>
        </p:txBody>
      </p:sp>
      <p:sp>
        <p:nvSpPr>
          <p:cNvPr id="8" name="TextBox 8"/>
          <p:cNvSpPr txBox="1"/>
          <p:nvPr/>
        </p:nvSpPr>
        <p:spPr>
          <a:xfrm>
            <a:off x="989019" y="2088048"/>
            <a:ext cx="6435409" cy="424787"/>
          </a:xfrm>
          <a:prstGeom prst="rect">
            <a:avLst/>
          </a:prstGeom>
        </p:spPr>
        <p:txBody>
          <a:bodyPr lIns="0" tIns="0" rIns="0" bIns="0" rtlCol="0" anchor="t">
            <a:spAutoFit/>
          </a:bodyPr>
          <a:lstStyle/>
          <a:p>
            <a:pPr algn="l">
              <a:lnSpc>
                <a:spcPts val="3547"/>
              </a:lnSpc>
            </a:pPr>
            <a:r>
              <a:rPr lang="en-US" sz="2533">
                <a:solidFill>
                  <a:srgbClr val="000000"/>
                </a:solidFill>
                <a:latin typeface="Fredoka"/>
              </a:rPr>
              <a:t>In practice this is done in two steps: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949008" y="2716593"/>
            <a:ext cx="9903826" cy="6215505"/>
          </a:xfrm>
          <a:custGeom>
            <a:avLst/>
            <a:gdLst/>
            <a:ahLst/>
            <a:cxnLst/>
            <a:rect l="l" t="t" r="r" b="b"/>
            <a:pathLst>
              <a:path w="9903826" h="6215505">
                <a:moveTo>
                  <a:pt x="0" y="0"/>
                </a:moveTo>
                <a:lnTo>
                  <a:pt x="9903826" y="0"/>
                </a:lnTo>
                <a:lnTo>
                  <a:pt x="9903826" y="6215504"/>
                </a:lnTo>
                <a:lnTo>
                  <a:pt x="0" y="6215504"/>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STACKING</a:t>
            </a:r>
          </a:p>
        </p:txBody>
      </p:sp>
      <p:sp>
        <p:nvSpPr>
          <p:cNvPr id="7" name="TextBox 7"/>
          <p:cNvSpPr txBox="1"/>
          <p:nvPr/>
        </p:nvSpPr>
        <p:spPr>
          <a:xfrm>
            <a:off x="11187619" y="2964506"/>
            <a:ext cx="6435409" cy="3016740"/>
          </a:xfrm>
          <a:prstGeom prst="rect">
            <a:avLst/>
          </a:prstGeom>
        </p:spPr>
        <p:txBody>
          <a:bodyPr lIns="0" tIns="0" rIns="0" bIns="0" rtlCol="0" anchor="t">
            <a:spAutoFit/>
          </a:bodyPr>
          <a:lstStyle/>
          <a:p>
            <a:pPr algn="l">
              <a:lnSpc>
                <a:spcPts val="3547"/>
              </a:lnSpc>
            </a:pPr>
            <a:r>
              <a:rPr lang="en-US" sz="2533">
                <a:solidFill>
                  <a:srgbClr val="000000"/>
                </a:solidFill>
                <a:latin typeface="Fredoka"/>
              </a:rPr>
              <a:t>Use the second subset that the trained weak predictors have never seen before to make them make predictions.</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Finally with these predictions a final belding algorithm will be trained to find the best way to combine the predictions</a:t>
            </a:r>
          </a:p>
        </p:txBody>
      </p:sp>
      <p:sp>
        <p:nvSpPr>
          <p:cNvPr id="8" name="TextBox 8"/>
          <p:cNvSpPr txBox="1"/>
          <p:nvPr/>
        </p:nvSpPr>
        <p:spPr>
          <a:xfrm>
            <a:off x="989019" y="2088048"/>
            <a:ext cx="6435409" cy="424787"/>
          </a:xfrm>
          <a:prstGeom prst="rect">
            <a:avLst/>
          </a:prstGeom>
        </p:spPr>
        <p:txBody>
          <a:bodyPr lIns="0" tIns="0" rIns="0" bIns="0" rtlCol="0" anchor="t">
            <a:spAutoFit/>
          </a:bodyPr>
          <a:lstStyle/>
          <a:p>
            <a:pPr algn="l">
              <a:lnSpc>
                <a:spcPts val="3547"/>
              </a:lnSpc>
            </a:pPr>
            <a:r>
              <a:rPr lang="en-US" sz="2533">
                <a:solidFill>
                  <a:srgbClr val="000000"/>
                </a:solidFill>
                <a:latin typeface="Fredoka"/>
              </a:rPr>
              <a:t>In practice this is done in two steps: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VOTING CLASSIFIERS</a:t>
            </a:r>
          </a:p>
        </p:txBody>
      </p:sp>
      <p:sp>
        <p:nvSpPr>
          <p:cNvPr id="6" name="TextBox 6"/>
          <p:cNvSpPr txBox="1"/>
          <p:nvPr/>
        </p:nvSpPr>
        <p:spPr>
          <a:xfrm>
            <a:off x="949008" y="1970376"/>
            <a:ext cx="14782793" cy="5095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when can this go wrong?</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Well, this is a great voting system if all algorithms are </a:t>
            </a:r>
            <a:r>
              <a:rPr lang="en-US" sz="3000">
                <a:solidFill>
                  <a:srgbClr val="008037"/>
                </a:solidFill>
                <a:latin typeface="Fredoka"/>
              </a:rPr>
              <a:t>truly independent of each other</a:t>
            </a:r>
            <a:r>
              <a:rPr lang="en-US" sz="3000">
                <a:solidFill>
                  <a:srgbClr val="000000"/>
                </a:solidFill>
                <a:latin typeface="Fredoka"/>
              </a:rPr>
              <a:t> and will not tend to overfit in the same way or have the same weaknesses.</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If they are not independent, you are simply giving more weight to inaccurate predictions.</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hence the importance of having </a:t>
            </a:r>
            <a:r>
              <a:rPr lang="en-US" sz="3000">
                <a:solidFill>
                  <a:srgbClr val="008037"/>
                </a:solidFill>
                <a:latin typeface="Fredoka"/>
              </a:rPr>
              <a:t>diverse classifiers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BAGGING AND PASTING</a:t>
            </a:r>
          </a:p>
        </p:txBody>
      </p:sp>
      <p:sp>
        <p:nvSpPr>
          <p:cNvPr id="6" name="TextBox 6"/>
          <p:cNvSpPr txBox="1"/>
          <p:nvPr/>
        </p:nvSpPr>
        <p:spPr>
          <a:xfrm>
            <a:off x="949008" y="1970376"/>
            <a:ext cx="14782793" cy="4072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So how can we make sure that we create independent classifiers?</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One way is to always </a:t>
            </a:r>
            <a:r>
              <a:rPr lang="en-US" sz="3000">
                <a:solidFill>
                  <a:srgbClr val="008037"/>
                </a:solidFill>
                <a:latin typeface="Fredoka"/>
              </a:rPr>
              <a:t>use the same algorithm</a:t>
            </a:r>
            <a:r>
              <a:rPr lang="en-US" sz="3000">
                <a:solidFill>
                  <a:srgbClr val="000000"/>
                </a:solidFill>
                <a:latin typeface="Fredoka"/>
              </a:rPr>
              <a:t> but then train it on a different random sample of the training dataset.</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Bagging - When random sample is taken with replacement</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Pasting - When random sample is taken without replacement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2241885"/>
            <a:ext cx="10523771" cy="5481131"/>
          </a:xfrm>
          <a:custGeom>
            <a:avLst/>
            <a:gdLst/>
            <a:ahLst/>
            <a:cxnLst/>
            <a:rect l="l" t="t" r="r" b="b"/>
            <a:pathLst>
              <a:path w="10523771" h="5481131">
                <a:moveTo>
                  <a:pt x="0" y="0"/>
                </a:moveTo>
                <a:lnTo>
                  <a:pt x="10523771" y="0"/>
                </a:lnTo>
                <a:lnTo>
                  <a:pt x="10523771" y="5481130"/>
                </a:lnTo>
                <a:lnTo>
                  <a:pt x="0" y="5481130"/>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BAGGING AND PASTING</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2241885"/>
            <a:ext cx="10523771" cy="5481131"/>
          </a:xfrm>
          <a:custGeom>
            <a:avLst/>
            <a:gdLst/>
            <a:ahLst/>
            <a:cxnLst/>
            <a:rect l="l" t="t" r="r" b="b"/>
            <a:pathLst>
              <a:path w="10523771" h="5481131">
                <a:moveTo>
                  <a:pt x="0" y="0"/>
                </a:moveTo>
                <a:lnTo>
                  <a:pt x="10523771" y="0"/>
                </a:lnTo>
                <a:lnTo>
                  <a:pt x="10523771" y="5481130"/>
                </a:lnTo>
                <a:lnTo>
                  <a:pt x="0" y="5481130"/>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BAGGING AND PASTING</a:t>
            </a:r>
          </a:p>
        </p:txBody>
      </p:sp>
      <p:sp>
        <p:nvSpPr>
          <p:cNvPr id="7" name="TextBox 7"/>
          <p:cNvSpPr txBox="1"/>
          <p:nvPr/>
        </p:nvSpPr>
        <p:spPr>
          <a:xfrm>
            <a:off x="12401222" y="2876283"/>
            <a:ext cx="4717159" cy="3187026"/>
          </a:xfrm>
          <a:prstGeom prst="rect">
            <a:avLst/>
          </a:prstGeom>
        </p:spPr>
        <p:txBody>
          <a:bodyPr lIns="0" tIns="0" rIns="0" bIns="0" rtlCol="0" anchor="t">
            <a:spAutoFit/>
          </a:bodyPr>
          <a:lstStyle/>
          <a:p>
            <a:pPr algn="l">
              <a:lnSpc>
                <a:spcPts val="4200"/>
              </a:lnSpc>
            </a:pPr>
            <a:r>
              <a:rPr lang="en-US" sz="3000" dirty="0">
                <a:solidFill>
                  <a:srgbClr val="000000"/>
                </a:solidFill>
                <a:latin typeface="Fredoka"/>
              </a:rPr>
              <a:t>Each individual predictor has a higher bias than if it were trained on the original training set, but the final aggregation reduces the overall bias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2241885"/>
            <a:ext cx="10523771" cy="5481131"/>
          </a:xfrm>
          <a:custGeom>
            <a:avLst/>
            <a:gdLst/>
            <a:ahLst/>
            <a:cxnLst/>
            <a:rect l="l" t="t" r="r" b="b"/>
            <a:pathLst>
              <a:path w="10523771" h="5481131">
                <a:moveTo>
                  <a:pt x="0" y="0"/>
                </a:moveTo>
                <a:lnTo>
                  <a:pt x="10523771" y="0"/>
                </a:lnTo>
                <a:lnTo>
                  <a:pt x="10523771" y="5481130"/>
                </a:lnTo>
                <a:lnTo>
                  <a:pt x="0" y="5481130"/>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BAGGING AND PASTING</a:t>
            </a:r>
          </a:p>
        </p:txBody>
      </p:sp>
      <p:sp>
        <p:nvSpPr>
          <p:cNvPr id="7" name="TextBox 7"/>
          <p:cNvSpPr txBox="1"/>
          <p:nvPr/>
        </p:nvSpPr>
        <p:spPr>
          <a:xfrm>
            <a:off x="12401222" y="2876283"/>
            <a:ext cx="4717159" cy="30499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Each individual predictor has a higher bias than if it were trained on the orisinal training set, but the final aggregation reduces the overall bias</a:t>
            </a:r>
          </a:p>
        </p:txBody>
      </p:sp>
      <p:sp>
        <p:nvSpPr>
          <p:cNvPr id="8" name="TextBox 8"/>
          <p:cNvSpPr txBox="1"/>
          <p:nvPr/>
        </p:nvSpPr>
        <p:spPr>
          <a:xfrm>
            <a:off x="12401222" y="6349270"/>
            <a:ext cx="4717159" cy="1515449"/>
          </a:xfrm>
          <a:prstGeom prst="rect">
            <a:avLst/>
          </a:prstGeom>
        </p:spPr>
        <p:txBody>
          <a:bodyPr lIns="0" tIns="0" rIns="0" bIns="0" rtlCol="0" anchor="t">
            <a:spAutoFit/>
          </a:bodyPr>
          <a:lstStyle/>
          <a:p>
            <a:pPr algn="l">
              <a:lnSpc>
                <a:spcPts val="4200"/>
              </a:lnSpc>
            </a:pPr>
            <a:r>
              <a:rPr lang="en-US" sz="3000">
                <a:solidFill>
                  <a:srgbClr val="008037"/>
                </a:solidFill>
                <a:latin typeface="Fredoka"/>
              </a:rPr>
              <a:t>can be made very performant if process if parallelized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207658" y="2559161"/>
            <a:ext cx="13975202" cy="5828973"/>
          </a:xfrm>
          <a:custGeom>
            <a:avLst/>
            <a:gdLst/>
            <a:ahLst/>
            <a:cxnLst/>
            <a:rect l="l" t="t" r="r" b="b"/>
            <a:pathLst>
              <a:path w="13975202" h="5828973">
                <a:moveTo>
                  <a:pt x="0" y="0"/>
                </a:moveTo>
                <a:lnTo>
                  <a:pt x="13975202" y="0"/>
                </a:lnTo>
                <a:lnTo>
                  <a:pt x="13975202" y="5828973"/>
                </a:lnTo>
                <a:lnTo>
                  <a:pt x="0" y="5828973"/>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BAGGING AND PASTING - EXAMPLE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PATCHES METHOD</a:t>
            </a:r>
          </a:p>
        </p:txBody>
      </p:sp>
      <p:sp>
        <p:nvSpPr>
          <p:cNvPr id="6" name="TextBox 6"/>
          <p:cNvSpPr txBox="1"/>
          <p:nvPr/>
        </p:nvSpPr>
        <p:spPr>
          <a:xfrm>
            <a:off x="1490074" y="2473657"/>
            <a:ext cx="11561790" cy="1515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The previous methods randomized the training data used. What else could we randomize?</a:t>
            </a:r>
          </a:p>
          <a:p>
            <a:pPr algn="l">
              <a:lnSpc>
                <a:spcPts val="4199"/>
              </a:lnSpc>
            </a:pPr>
            <a:endParaRPr lang="en-US" sz="3000">
              <a:solidFill>
                <a:srgbClr val="000000"/>
              </a:solidFill>
              <a:latin typeface="Fredok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354513" y="1028700"/>
            <a:ext cx="3578973" cy="3578973"/>
          </a:xfrm>
          <a:custGeom>
            <a:avLst/>
            <a:gdLst/>
            <a:ahLst/>
            <a:cxnLst/>
            <a:rect l="l" t="t" r="r" b="b"/>
            <a:pathLst>
              <a:path w="3578973" h="3578973">
                <a:moveTo>
                  <a:pt x="0" y="0"/>
                </a:moveTo>
                <a:lnTo>
                  <a:pt x="3578974" y="0"/>
                </a:lnTo>
                <a:lnTo>
                  <a:pt x="3578974" y="3578973"/>
                </a:lnTo>
                <a:lnTo>
                  <a:pt x="0" y="3578973"/>
                </a:lnTo>
                <a:lnTo>
                  <a:pt x="0" y="0"/>
                </a:lnTo>
                <a:close/>
              </a:path>
            </a:pathLst>
          </a:custGeom>
          <a:blipFill>
            <a:blip r:embed="rId2"/>
            <a:stretch>
              <a:fillRect/>
            </a:stretch>
          </a:blipFill>
        </p:spPr>
        <p:txBody>
          <a:bodyPr/>
          <a:lstStyle/>
          <a:p>
            <a:endParaRPr lang="en-PT"/>
          </a:p>
        </p:txBody>
      </p:sp>
      <p:sp>
        <p:nvSpPr>
          <p:cNvPr id="3" name="TextBox 3"/>
          <p:cNvSpPr txBox="1"/>
          <p:nvPr/>
        </p:nvSpPr>
        <p:spPr>
          <a:xfrm>
            <a:off x="410889" y="5708909"/>
            <a:ext cx="17110016" cy="1473835"/>
          </a:xfrm>
          <a:prstGeom prst="rect">
            <a:avLst/>
          </a:prstGeom>
        </p:spPr>
        <p:txBody>
          <a:bodyPr lIns="0" tIns="0" rIns="0" bIns="0" rtlCol="0" anchor="t">
            <a:spAutoFit/>
          </a:bodyPr>
          <a:lstStyle/>
          <a:p>
            <a:pPr algn="ctr">
              <a:lnSpc>
                <a:spcPts val="11000"/>
              </a:lnSpc>
            </a:pPr>
            <a:r>
              <a:rPr lang="en-US" sz="11000" spc="220">
                <a:solidFill>
                  <a:srgbClr val="2199D4"/>
                </a:solidFill>
                <a:latin typeface="Fredoka"/>
              </a:rPr>
              <a:t>ENSEMBLE METHODS</a:t>
            </a:r>
          </a:p>
        </p:txBody>
      </p:sp>
      <p:sp>
        <p:nvSpPr>
          <p:cNvPr id="4" name="Freeform 4"/>
          <p:cNvSpPr/>
          <p:nvPr/>
        </p:nvSpPr>
        <p:spPr>
          <a:xfrm>
            <a:off x="6060352" y="836135"/>
            <a:ext cx="6167296" cy="3771539"/>
          </a:xfrm>
          <a:custGeom>
            <a:avLst/>
            <a:gdLst/>
            <a:ahLst/>
            <a:cxnLst/>
            <a:rect l="l" t="t" r="r" b="b"/>
            <a:pathLst>
              <a:path w="6167296" h="3771539">
                <a:moveTo>
                  <a:pt x="0" y="0"/>
                </a:moveTo>
                <a:lnTo>
                  <a:pt x="6167296" y="0"/>
                </a:lnTo>
                <a:lnTo>
                  <a:pt x="6167296" y="3771538"/>
                </a:lnTo>
                <a:lnTo>
                  <a:pt x="0" y="3771538"/>
                </a:lnTo>
                <a:lnTo>
                  <a:pt x="0" y="0"/>
                </a:lnTo>
                <a:close/>
              </a:path>
            </a:pathLst>
          </a:custGeom>
          <a:blipFill>
            <a:blip r:embed="rId3"/>
            <a:stretch>
              <a:fillRect/>
            </a:stretch>
          </a:blipFill>
        </p:spPr>
        <p:txBody>
          <a:bodyPr/>
          <a:lstStyle/>
          <a:p>
            <a:endParaRPr lang="en-PT"/>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PATCHES METHOD</a:t>
            </a:r>
          </a:p>
        </p:txBody>
      </p:sp>
      <p:sp>
        <p:nvSpPr>
          <p:cNvPr id="6" name="TextBox 6"/>
          <p:cNvSpPr txBox="1"/>
          <p:nvPr/>
        </p:nvSpPr>
        <p:spPr>
          <a:xfrm>
            <a:off x="1490074" y="2473657"/>
            <a:ext cx="11561790" cy="20269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The previous methods randomized the training data used. What else could we randomize?</a:t>
            </a:r>
          </a:p>
          <a:p>
            <a:pPr algn="l">
              <a:lnSpc>
                <a:spcPts val="4200"/>
              </a:lnSpc>
            </a:pPr>
            <a:endParaRPr lang="en-US" sz="3000">
              <a:solidFill>
                <a:srgbClr val="000000"/>
              </a:solidFill>
              <a:latin typeface="Fredoka"/>
            </a:endParaRPr>
          </a:p>
          <a:p>
            <a:pPr algn="l">
              <a:lnSpc>
                <a:spcPts val="4199"/>
              </a:lnSpc>
            </a:pPr>
            <a:r>
              <a:rPr lang="en-US" sz="2999">
                <a:solidFill>
                  <a:srgbClr val="000000"/>
                </a:solidFill>
                <a:latin typeface="Fredoka"/>
              </a:rPr>
              <a:t>The </a:t>
            </a:r>
            <a:r>
              <a:rPr lang="en-US" sz="2999">
                <a:solidFill>
                  <a:srgbClr val="008037"/>
                </a:solidFill>
                <a:latin typeface="Fredoka"/>
              </a:rPr>
              <a:t>FEATURES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PATCHES METHOD</a:t>
            </a:r>
          </a:p>
        </p:txBody>
      </p:sp>
      <p:sp>
        <p:nvSpPr>
          <p:cNvPr id="6" name="TextBox 6"/>
          <p:cNvSpPr txBox="1"/>
          <p:nvPr/>
        </p:nvSpPr>
        <p:spPr>
          <a:xfrm>
            <a:off x="1490074" y="2473657"/>
            <a:ext cx="11561790" cy="4072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The previous methods randomized the training data used. What else could we randomize?</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The </a:t>
            </a:r>
            <a:r>
              <a:rPr lang="en-US" sz="3000">
                <a:solidFill>
                  <a:srgbClr val="008037"/>
                </a:solidFill>
                <a:latin typeface="Fredoka"/>
              </a:rPr>
              <a:t>FEATURES</a:t>
            </a:r>
          </a:p>
          <a:p>
            <a:pPr algn="l">
              <a:lnSpc>
                <a:spcPts val="4200"/>
              </a:lnSpc>
            </a:pPr>
            <a:endParaRPr lang="en-US" sz="3000">
              <a:solidFill>
                <a:srgbClr val="008037"/>
              </a:solidFill>
              <a:latin typeface="Fredoka"/>
            </a:endParaRPr>
          </a:p>
          <a:p>
            <a:pPr algn="l">
              <a:lnSpc>
                <a:spcPts val="4199"/>
              </a:lnSpc>
            </a:pPr>
            <a:r>
              <a:rPr lang="en-US" sz="2999">
                <a:solidFill>
                  <a:srgbClr val="000000"/>
                </a:solidFill>
                <a:latin typeface="Fredoka"/>
              </a:rPr>
              <a:t>By repeating the algorithm training process randomizing both the training data subset but also the features chosen to perform the training is called the </a:t>
            </a:r>
            <a:r>
              <a:rPr lang="en-US" sz="2999">
                <a:solidFill>
                  <a:srgbClr val="A72322"/>
                </a:solidFill>
                <a:latin typeface="Fredoka"/>
              </a:rPr>
              <a:t>Random Patches Method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PATCHES METHOD</a:t>
            </a:r>
          </a:p>
        </p:txBody>
      </p:sp>
      <p:sp>
        <p:nvSpPr>
          <p:cNvPr id="6" name="TextBox 6"/>
          <p:cNvSpPr txBox="1"/>
          <p:nvPr/>
        </p:nvSpPr>
        <p:spPr>
          <a:xfrm>
            <a:off x="1490074" y="2473657"/>
            <a:ext cx="11561790" cy="6118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The previous methods randomized the training data used. What else could we randomize?</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The </a:t>
            </a:r>
            <a:r>
              <a:rPr lang="en-US" sz="3000">
                <a:solidFill>
                  <a:srgbClr val="008037"/>
                </a:solidFill>
                <a:latin typeface="Fredoka"/>
              </a:rPr>
              <a:t>FEATURES</a:t>
            </a:r>
          </a:p>
          <a:p>
            <a:pPr algn="l">
              <a:lnSpc>
                <a:spcPts val="4200"/>
              </a:lnSpc>
            </a:pPr>
            <a:endParaRPr lang="en-US" sz="3000">
              <a:solidFill>
                <a:srgbClr val="008037"/>
              </a:solidFill>
              <a:latin typeface="Fredoka"/>
            </a:endParaRPr>
          </a:p>
          <a:p>
            <a:pPr algn="l">
              <a:lnSpc>
                <a:spcPts val="4200"/>
              </a:lnSpc>
            </a:pPr>
            <a:r>
              <a:rPr lang="en-US" sz="3000">
                <a:solidFill>
                  <a:srgbClr val="000000"/>
                </a:solidFill>
                <a:latin typeface="Fredoka"/>
              </a:rPr>
              <a:t>By repeating the algorithm training process randomizing both the training data subset but also the features chosen to perform the training is called the </a:t>
            </a:r>
            <a:r>
              <a:rPr lang="en-US" sz="3000">
                <a:solidFill>
                  <a:srgbClr val="A72322"/>
                </a:solidFill>
                <a:latin typeface="Fredoka"/>
              </a:rPr>
              <a:t>Random Patches Method</a:t>
            </a:r>
          </a:p>
          <a:p>
            <a:pPr algn="l">
              <a:lnSpc>
                <a:spcPts val="4200"/>
              </a:lnSpc>
            </a:pPr>
            <a:endParaRPr lang="en-US" sz="3000">
              <a:solidFill>
                <a:srgbClr val="A72322"/>
              </a:solidFill>
              <a:latin typeface="Fredoka"/>
            </a:endParaRPr>
          </a:p>
          <a:p>
            <a:pPr algn="l">
              <a:lnSpc>
                <a:spcPts val="4199"/>
              </a:lnSpc>
            </a:pPr>
            <a:r>
              <a:rPr lang="en-US" sz="2999">
                <a:solidFill>
                  <a:srgbClr val="000000"/>
                </a:solidFill>
                <a:latin typeface="Fredoka"/>
              </a:rPr>
              <a:t>Becomes more powerful when we have a very high dimensional problem (many features!). This is the case in image processing for example (each pixel is a feature)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831515" y="2161667"/>
            <a:ext cx="10427785" cy="6955714"/>
          </a:xfrm>
          <a:custGeom>
            <a:avLst/>
            <a:gdLst/>
            <a:ahLst/>
            <a:cxnLst/>
            <a:rect l="l" t="t" r="r" b="b"/>
            <a:pathLst>
              <a:path w="10427785" h="6955714">
                <a:moveTo>
                  <a:pt x="0" y="0"/>
                </a:moveTo>
                <a:lnTo>
                  <a:pt x="10427785" y="0"/>
                </a:lnTo>
                <a:lnTo>
                  <a:pt x="10427785" y="6955714"/>
                </a:lnTo>
                <a:lnTo>
                  <a:pt x="0" y="6955714"/>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FORESTS</a:t>
            </a:r>
          </a:p>
        </p:txBody>
      </p:sp>
      <p:sp>
        <p:nvSpPr>
          <p:cNvPr id="7" name="TextBox 7"/>
          <p:cNvSpPr txBox="1"/>
          <p:nvPr/>
        </p:nvSpPr>
        <p:spPr>
          <a:xfrm>
            <a:off x="483617" y="2594445"/>
            <a:ext cx="5663328" cy="1515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Chris Albon said it all!</a:t>
            </a:r>
          </a:p>
          <a:p>
            <a:pPr algn="l">
              <a:lnSpc>
                <a:spcPts val="4200"/>
              </a:lnSpc>
            </a:pPr>
            <a:endParaRPr lang="en-US" sz="3000">
              <a:solidFill>
                <a:srgbClr val="000000"/>
              </a:solidFill>
              <a:latin typeface="Fredoka"/>
            </a:endParaRPr>
          </a:p>
          <a:p>
            <a:pPr algn="l">
              <a:lnSpc>
                <a:spcPts val="4200"/>
              </a:lnSpc>
            </a:pPr>
            <a:endParaRPr lang="en-US" sz="3000">
              <a:solidFill>
                <a:srgbClr val="000000"/>
              </a:solidFill>
              <a:latin typeface="Fredok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527279" y="1760220"/>
            <a:ext cx="9540247" cy="7120037"/>
          </a:xfrm>
          <a:custGeom>
            <a:avLst/>
            <a:gdLst/>
            <a:ahLst/>
            <a:cxnLst/>
            <a:rect l="l" t="t" r="r" b="b"/>
            <a:pathLst>
              <a:path w="9540247" h="7120037">
                <a:moveTo>
                  <a:pt x="0" y="0"/>
                </a:moveTo>
                <a:lnTo>
                  <a:pt x="9540247" y="0"/>
                </a:lnTo>
                <a:lnTo>
                  <a:pt x="9540247" y="7120037"/>
                </a:lnTo>
                <a:lnTo>
                  <a:pt x="0" y="7120037"/>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FORESTS</a:t>
            </a:r>
          </a:p>
        </p:txBody>
      </p:sp>
      <p:sp>
        <p:nvSpPr>
          <p:cNvPr id="7" name="TextBox 7"/>
          <p:cNvSpPr txBox="1"/>
          <p:nvPr/>
        </p:nvSpPr>
        <p:spPr>
          <a:xfrm>
            <a:off x="483617" y="2594445"/>
            <a:ext cx="5663328" cy="2538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The original paper comes from 1995 and the abstract actually gives us a lot of intuition about what's going on!</a:t>
            </a:r>
          </a:p>
          <a:p>
            <a:pPr algn="l">
              <a:lnSpc>
                <a:spcPts val="4200"/>
              </a:lnSpc>
            </a:pPr>
            <a:endParaRPr lang="en-US" sz="3000">
              <a:solidFill>
                <a:srgbClr val="000000"/>
              </a:solidFill>
              <a:latin typeface="Fredoka"/>
            </a:endParaRPr>
          </a:p>
        </p:txBody>
      </p:sp>
      <p:sp>
        <p:nvSpPr>
          <p:cNvPr id="8" name="TextBox 8"/>
          <p:cNvSpPr txBox="1"/>
          <p:nvPr/>
        </p:nvSpPr>
        <p:spPr>
          <a:xfrm>
            <a:off x="483617" y="6146867"/>
            <a:ext cx="5663328" cy="2538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in each tree of the forest, only a random number of features are consideres for the splitting process!</a:t>
            </a:r>
          </a:p>
          <a:p>
            <a:pPr algn="l">
              <a:lnSpc>
                <a:spcPts val="4200"/>
              </a:lnSpc>
            </a:pPr>
            <a:endParaRPr lang="en-US" sz="3000">
              <a:solidFill>
                <a:srgbClr val="000000"/>
              </a:solidFill>
              <a:latin typeface="Fredok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RANDOM FORESTS</a:t>
            </a:r>
          </a:p>
        </p:txBody>
      </p:sp>
      <p:sp>
        <p:nvSpPr>
          <p:cNvPr id="6" name="TextBox 6"/>
          <p:cNvSpPr txBox="1"/>
          <p:nvPr/>
        </p:nvSpPr>
        <p:spPr>
          <a:xfrm>
            <a:off x="483617" y="2594445"/>
            <a:ext cx="14017805" cy="4072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What are the hyperparameters of a random forest algorithm?</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n_estimators -&gt; how many trees do we want to initialize?</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max_leaf_nodes -&gt; how many final leafs do we want?</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max_depth -&gt; how deep do I want my tree to be?</a:t>
            </a:r>
          </a:p>
          <a:p>
            <a:pPr algn="l">
              <a:lnSpc>
                <a:spcPts val="4200"/>
              </a:lnSpc>
            </a:pPr>
            <a:endParaRPr lang="en-US" sz="3000">
              <a:solidFill>
                <a:srgbClr val="000000"/>
              </a:solidFill>
              <a:latin typeface="Fredok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VOTING CLASSIFIERS</a:t>
            </a:r>
          </a:p>
        </p:txBody>
      </p:sp>
      <p:sp>
        <p:nvSpPr>
          <p:cNvPr id="6" name="TextBox 6"/>
          <p:cNvSpPr txBox="1"/>
          <p:nvPr/>
        </p:nvSpPr>
        <p:spPr>
          <a:xfrm>
            <a:off x="7134493" y="4773930"/>
            <a:ext cx="4019013" cy="662940"/>
          </a:xfrm>
          <a:prstGeom prst="rect">
            <a:avLst/>
          </a:prstGeom>
        </p:spPr>
        <p:txBody>
          <a:bodyPr lIns="0" tIns="0" rIns="0" bIns="0" rtlCol="0" anchor="t">
            <a:spAutoFit/>
          </a:bodyPr>
          <a:lstStyle/>
          <a:p>
            <a:pPr algn="l">
              <a:lnSpc>
                <a:spcPts val="5460"/>
              </a:lnSpc>
            </a:pPr>
            <a:r>
              <a:rPr lang="en-US" sz="3900" dirty="0">
                <a:solidFill>
                  <a:srgbClr val="000000"/>
                </a:solidFill>
                <a:latin typeface="Fredoka"/>
              </a:rPr>
              <a:t>JUPYTER (2.2)</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3434247" y="1982209"/>
            <a:ext cx="12106167" cy="7130784"/>
          </a:xfrm>
          <a:custGeom>
            <a:avLst/>
            <a:gdLst/>
            <a:ahLst/>
            <a:cxnLst/>
            <a:rect l="l" t="t" r="r" b="b"/>
            <a:pathLst>
              <a:path w="12106167" h="7130784">
                <a:moveTo>
                  <a:pt x="0" y="0"/>
                </a:moveTo>
                <a:lnTo>
                  <a:pt x="12106167" y="0"/>
                </a:lnTo>
                <a:lnTo>
                  <a:pt x="12106167" y="7130783"/>
                </a:lnTo>
                <a:lnTo>
                  <a:pt x="0" y="7130783"/>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BOOSTING</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BOOSTING</a:t>
            </a:r>
          </a:p>
        </p:txBody>
      </p:sp>
      <p:sp>
        <p:nvSpPr>
          <p:cNvPr id="6" name="TextBox 6"/>
          <p:cNvSpPr txBox="1"/>
          <p:nvPr/>
        </p:nvSpPr>
        <p:spPr>
          <a:xfrm>
            <a:off x="483617" y="2594445"/>
            <a:ext cx="14017805" cy="5533415"/>
          </a:xfrm>
          <a:prstGeom prst="rect">
            <a:avLst/>
          </a:prstGeom>
        </p:spPr>
        <p:txBody>
          <a:bodyPr lIns="0" tIns="0" rIns="0" bIns="0" rtlCol="0" anchor="t">
            <a:spAutoFit/>
          </a:bodyPr>
          <a:lstStyle/>
          <a:p>
            <a:pPr algn="l">
              <a:lnSpc>
                <a:spcPts val="4200"/>
              </a:lnSpc>
            </a:pPr>
            <a:r>
              <a:rPr lang="en-US" sz="3000">
                <a:solidFill>
                  <a:srgbClr val="000000"/>
                </a:solidFill>
                <a:latin typeface="Fredoka"/>
              </a:rPr>
              <a:t>Any Ensemble method that can combine weak learners into a strong learner</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The main idea is to train predictors sequentially whereby the next tries to "correct" its predecessor</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There are two common methods that are the most popular:</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 AdaBoost (Adaptive Boosting)</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 Gradient Bosting</a:t>
            </a:r>
          </a:p>
          <a:p>
            <a:pPr algn="l">
              <a:lnSpc>
                <a:spcPts val="4200"/>
              </a:lnSpc>
            </a:pPr>
            <a:endParaRPr lang="en-US" sz="3000">
              <a:solidFill>
                <a:srgbClr val="000000"/>
              </a:solidFill>
              <a:latin typeface="Fredok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647802" y="2011386"/>
            <a:ext cx="13958010" cy="2484832"/>
          </a:xfrm>
          <a:prstGeom prst="rect">
            <a:avLst/>
          </a:prstGeom>
        </p:spPr>
        <p:txBody>
          <a:bodyPr lIns="0" tIns="0" rIns="0" bIns="0" rtlCol="0" anchor="t">
            <a:spAutoFit/>
          </a:bodyPr>
          <a:lstStyle/>
          <a:p>
            <a:pPr algn="l">
              <a:lnSpc>
                <a:spcPts val="4182"/>
              </a:lnSpc>
            </a:pPr>
            <a:r>
              <a:rPr lang="en-US" sz="2987">
                <a:solidFill>
                  <a:srgbClr val="000000"/>
                </a:solidFill>
                <a:latin typeface="Fredoka"/>
              </a:rPr>
              <a:t>In adaboosting each new classifier looks at the previous and tries to see on which training instances did he seem to underfit</a:t>
            </a:r>
          </a:p>
          <a:p>
            <a:pPr algn="l">
              <a:lnSpc>
                <a:spcPts val="4182"/>
              </a:lnSpc>
            </a:pPr>
            <a:endParaRPr lang="en-US" sz="2987">
              <a:solidFill>
                <a:srgbClr val="000000"/>
              </a:solidFill>
              <a:latin typeface="Fredoka"/>
            </a:endParaRPr>
          </a:p>
          <a:p>
            <a:pPr algn="l">
              <a:lnSpc>
                <a:spcPts val="4182"/>
              </a:lnSpc>
            </a:pPr>
            <a:r>
              <a:rPr lang="en-US" sz="2987">
                <a:solidFill>
                  <a:srgbClr val="000000"/>
                </a:solidFill>
                <a:latin typeface="Fredoka"/>
              </a:rPr>
              <a:t>This results in a  new prediction focusing on those cases.</a:t>
            </a:r>
          </a:p>
          <a:p>
            <a:pPr algn="l">
              <a:lnSpc>
                <a:spcPts val="4182"/>
              </a:lnSpc>
            </a:pPr>
            <a:endParaRPr lang="en-US" sz="2987">
              <a:solidFill>
                <a:srgbClr val="000000"/>
              </a:solidFill>
              <a:latin typeface="Fredoka"/>
            </a:endParaRPr>
          </a:p>
        </p:txBody>
      </p:sp>
      <p:sp>
        <p:nvSpPr>
          <p:cNvPr id="6" name="Freeform 6"/>
          <p:cNvSpPr/>
          <p:nvPr/>
        </p:nvSpPr>
        <p:spPr>
          <a:xfrm>
            <a:off x="1675419" y="5121001"/>
            <a:ext cx="3977207" cy="3817134"/>
          </a:xfrm>
          <a:custGeom>
            <a:avLst/>
            <a:gdLst/>
            <a:ahLst/>
            <a:cxnLst/>
            <a:rect l="l" t="t" r="r" b="b"/>
            <a:pathLst>
              <a:path w="3977207" h="3817134">
                <a:moveTo>
                  <a:pt x="0" y="0"/>
                </a:moveTo>
                <a:lnTo>
                  <a:pt x="3977207" y="0"/>
                </a:lnTo>
                <a:lnTo>
                  <a:pt x="3977207" y="3817134"/>
                </a:lnTo>
                <a:lnTo>
                  <a:pt x="0" y="3817134"/>
                </a:lnTo>
                <a:lnTo>
                  <a:pt x="0" y="0"/>
                </a:lnTo>
                <a:close/>
              </a:path>
            </a:pathLst>
          </a:custGeom>
          <a:blipFill>
            <a:blip r:embed="rId2"/>
            <a:stretch>
              <a:fillRect/>
            </a:stretch>
          </a:blipFill>
        </p:spPr>
        <p:txBody>
          <a:bodyPr/>
          <a:lstStyle/>
          <a:p>
            <a:endParaRPr lang="en-PT"/>
          </a:p>
        </p:txBody>
      </p:sp>
      <p:sp>
        <p:nvSpPr>
          <p:cNvPr id="7" name="Freeform 7"/>
          <p:cNvSpPr/>
          <p:nvPr/>
        </p:nvSpPr>
        <p:spPr>
          <a:xfrm>
            <a:off x="7217767" y="5121001"/>
            <a:ext cx="4123709" cy="3862131"/>
          </a:xfrm>
          <a:custGeom>
            <a:avLst/>
            <a:gdLst/>
            <a:ahLst/>
            <a:cxnLst/>
            <a:rect l="l" t="t" r="r" b="b"/>
            <a:pathLst>
              <a:path w="4123709" h="3862131">
                <a:moveTo>
                  <a:pt x="0" y="0"/>
                </a:moveTo>
                <a:lnTo>
                  <a:pt x="4123710" y="0"/>
                </a:lnTo>
                <a:lnTo>
                  <a:pt x="4123710" y="3862131"/>
                </a:lnTo>
                <a:lnTo>
                  <a:pt x="0" y="3862131"/>
                </a:lnTo>
                <a:lnTo>
                  <a:pt x="0" y="0"/>
                </a:lnTo>
                <a:close/>
              </a:path>
            </a:pathLst>
          </a:custGeom>
          <a:blipFill>
            <a:blip r:embed="rId3"/>
            <a:stretch>
              <a:fillRect/>
            </a:stretch>
          </a:blipFill>
        </p:spPr>
        <p:txBody>
          <a:bodyPr/>
          <a:lstStyle/>
          <a:p>
            <a:endParaRPr lang="en-PT"/>
          </a:p>
        </p:txBody>
      </p:sp>
      <p:sp>
        <p:nvSpPr>
          <p:cNvPr id="8" name="Freeform 8"/>
          <p:cNvSpPr/>
          <p:nvPr/>
        </p:nvSpPr>
        <p:spPr>
          <a:xfrm>
            <a:off x="13016336" y="5121001"/>
            <a:ext cx="4035255" cy="3817134"/>
          </a:xfrm>
          <a:custGeom>
            <a:avLst/>
            <a:gdLst/>
            <a:ahLst/>
            <a:cxnLst/>
            <a:rect l="l" t="t" r="r" b="b"/>
            <a:pathLst>
              <a:path w="4035255" h="3817134">
                <a:moveTo>
                  <a:pt x="0" y="0"/>
                </a:moveTo>
                <a:lnTo>
                  <a:pt x="4035256" y="0"/>
                </a:lnTo>
                <a:lnTo>
                  <a:pt x="4035256" y="3817134"/>
                </a:lnTo>
                <a:lnTo>
                  <a:pt x="0" y="3817134"/>
                </a:lnTo>
                <a:lnTo>
                  <a:pt x="0" y="0"/>
                </a:lnTo>
                <a:close/>
              </a:path>
            </a:pathLst>
          </a:custGeom>
          <a:blipFill>
            <a:blip r:embed="rId4"/>
            <a:stretch>
              <a:fillRect/>
            </a:stretch>
          </a:blipFill>
        </p:spPr>
        <p:txBody>
          <a:bodyPr/>
          <a:lstStyle/>
          <a:p>
            <a:endParaRPr lang="en-PT"/>
          </a:p>
        </p:txBody>
      </p:sp>
      <p:sp>
        <p:nvSpPr>
          <p:cNvPr id="9" name="TextBox 9"/>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a:t>
            </a:r>
          </a:p>
        </p:txBody>
      </p:sp>
      <p:sp>
        <p:nvSpPr>
          <p:cNvPr id="10" name="TextBox 10"/>
          <p:cNvSpPr txBox="1"/>
          <p:nvPr/>
        </p:nvSpPr>
        <p:spPr>
          <a:xfrm>
            <a:off x="1822680" y="4757456"/>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1</a:t>
            </a:r>
          </a:p>
        </p:txBody>
      </p:sp>
      <p:sp>
        <p:nvSpPr>
          <p:cNvPr id="11" name="TextBox 11"/>
          <p:cNvSpPr txBox="1"/>
          <p:nvPr/>
        </p:nvSpPr>
        <p:spPr>
          <a:xfrm>
            <a:off x="7438279" y="4779955"/>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2</a:t>
            </a:r>
          </a:p>
        </p:txBody>
      </p:sp>
      <p:sp>
        <p:nvSpPr>
          <p:cNvPr id="12" name="TextBox 12"/>
          <p:cNvSpPr txBox="1"/>
          <p:nvPr/>
        </p:nvSpPr>
        <p:spPr>
          <a:xfrm>
            <a:off x="13016336" y="4757456"/>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3</a:t>
            </a:r>
          </a:p>
        </p:txBody>
      </p:sp>
      <p:sp>
        <p:nvSpPr>
          <p:cNvPr id="13" name="AutoShape 13"/>
          <p:cNvSpPr/>
          <p:nvPr/>
        </p:nvSpPr>
        <p:spPr>
          <a:xfrm>
            <a:off x="5656910" y="7044120"/>
            <a:ext cx="1349558"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14" name="AutoShape 14"/>
          <p:cNvSpPr/>
          <p:nvPr/>
        </p:nvSpPr>
        <p:spPr>
          <a:xfrm>
            <a:off x="11472890" y="7028254"/>
            <a:ext cx="1349558"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15" name="TextBox 15"/>
          <p:cNvSpPr txBox="1"/>
          <p:nvPr/>
        </p:nvSpPr>
        <p:spPr>
          <a:xfrm>
            <a:off x="488109" y="9039697"/>
            <a:ext cx="5552965" cy="389580"/>
          </a:xfrm>
          <a:prstGeom prst="rect">
            <a:avLst/>
          </a:prstGeom>
        </p:spPr>
        <p:txBody>
          <a:bodyPr lIns="0" tIns="0" rIns="0" bIns="0" rtlCol="0" anchor="t">
            <a:spAutoFit/>
          </a:bodyPr>
          <a:lstStyle/>
          <a:p>
            <a:pPr algn="l">
              <a:lnSpc>
                <a:spcPts val="3202"/>
              </a:lnSpc>
            </a:pPr>
            <a:r>
              <a:rPr lang="en-US" sz="2287">
                <a:solidFill>
                  <a:srgbClr val="000000"/>
                </a:solidFill>
                <a:latin typeface="Open Sans Light"/>
              </a:rPr>
              <a:t>To discuss - why is this a "weak" classifier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1059437" y="2668708"/>
            <a:ext cx="6758175" cy="6589592"/>
          </a:xfrm>
          <a:custGeom>
            <a:avLst/>
            <a:gdLst/>
            <a:ahLst/>
            <a:cxnLst/>
            <a:rect l="l" t="t" r="r" b="b"/>
            <a:pathLst>
              <a:path w="6758175" h="6589592">
                <a:moveTo>
                  <a:pt x="0" y="0"/>
                </a:moveTo>
                <a:lnTo>
                  <a:pt x="6758174" y="0"/>
                </a:lnTo>
                <a:lnTo>
                  <a:pt x="6758174" y="6589592"/>
                </a:lnTo>
                <a:lnTo>
                  <a:pt x="0" y="6589592"/>
                </a:lnTo>
                <a:lnTo>
                  <a:pt x="0" y="0"/>
                </a:lnTo>
                <a:close/>
              </a:path>
            </a:pathLst>
          </a:custGeom>
          <a:blipFill>
            <a:blip r:embed="rId2"/>
            <a:stretch>
              <a:fillRect b="-8554"/>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WHAT ARE ENSEMBLE METHODS?</a:t>
            </a:r>
          </a:p>
        </p:txBody>
      </p:sp>
      <p:sp>
        <p:nvSpPr>
          <p:cNvPr id="7" name="TextBox 7"/>
          <p:cNvSpPr txBox="1"/>
          <p:nvPr/>
        </p:nvSpPr>
        <p:spPr>
          <a:xfrm>
            <a:off x="949008" y="3374239"/>
            <a:ext cx="9689582" cy="10039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During the Lockdown I decided to improve my cooking skills. </a:t>
            </a:r>
          </a:p>
        </p:txBody>
      </p:sp>
      <p:sp>
        <p:nvSpPr>
          <p:cNvPr id="8" name="TextBox 8"/>
          <p:cNvSpPr txBox="1"/>
          <p:nvPr/>
        </p:nvSpPr>
        <p:spPr>
          <a:xfrm>
            <a:off x="949008" y="5432954"/>
            <a:ext cx="9689582" cy="1027879"/>
          </a:xfrm>
          <a:prstGeom prst="rect">
            <a:avLst/>
          </a:prstGeom>
        </p:spPr>
        <p:txBody>
          <a:bodyPr lIns="0" tIns="0" rIns="0" bIns="0" rtlCol="0" anchor="t">
            <a:spAutoFit/>
          </a:bodyPr>
          <a:lstStyle/>
          <a:p>
            <a:pPr algn="l">
              <a:lnSpc>
                <a:spcPts val="4200"/>
              </a:lnSpc>
            </a:pPr>
            <a:r>
              <a:rPr lang="en-US" sz="3000">
                <a:solidFill>
                  <a:srgbClr val="000000"/>
                </a:solidFill>
                <a:latin typeface="Fredoka"/>
              </a:rPr>
              <a:t>I'm quite happy with my results but I feel I should get external validation. What are my choices?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675419" y="2441707"/>
            <a:ext cx="3977207" cy="3817134"/>
          </a:xfrm>
          <a:custGeom>
            <a:avLst/>
            <a:gdLst/>
            <a:ahLst/>
            <a:cxnLst/>
            <a:rect l="l" t="t" r="r" b="b"/>
            <a:pathLst>
              <a:path w="3977207" h="3817134">
                <a:moveTo>
                  <a:pt x="0" y="0"/>
                </a:moveTo>
                <a:lnTo>
                  <a:pt x="3977207" y="0"/>
                </a:lnTo>
                <a:lnTo>
                  <a:pt x="3977207" y="3817134"/>
                </a:lnTo>
                <a:lnTo>
                  <a:pt x="0" y="3817134"/>
                </a:lnTo>
                <a:lnTo>
                  <a:pt x="0" y="0"/>
                </a:lnTo>
                <a:close/>
              </a:path>
            </a:pathLst>
          </a:custGeom>
          <a:blipFill>
            <a:blip r:embed="rId2"/>
            <a:stretch>
              <a:fillRect/>
            </a:stretch>
          </a:blipFill>
        </p:spPr>
        <p:txBody>
          <a:bodyPr/>
          <a:lstStyle/>
          <a:p>
            <a:endParaRPr lang="en-PT"/>
          </a:p>
        </p:txBody>
      </p:sp>
      <p:sp>
        <p:nvSpPr>
          <p:cNvPr id="6" name="Freeform 6"/>
          <p:cNvSpPr/>
          <p:nvPr/>
        </p:nvSpPr>
        <p:spPr>
          <a:xfrm>
            <a:off x="7217767" y="2441707"/>
            <a:ext cx="4123709" cy="3862131"/>
          </a:xfrm>
          <a:custGeom>
            <a:avLst/>
            <a:gdLst/>
            <a:ahLst/>
            <a:cxnLst/>
            <a:rect l="l" t="t" r="r" b="b"/>
            <a:pathLst>
              <a:path w="4123709" h="3862131">
                <a:moveTo>
                  <a:pt x="0" y="0"/>
                </a:moveTo>
                <a:lnTo>
                  <a:pt x="4123710" y="0"/>
                </a:lnTo>
                <a:lnTo>
                  <a:pt x="4123710" y="3862131"/>
                </a:lnTo>
                <a:lnTo>
                  <a:pt x="0" y="3862131"/>
                </a:lnTo>
                <a:lnTo>
                  <a:pt x="0" y="0"/>
                </a:lnTo>
                <a:close/>
              </a:path>
            </a:pathLst>
          </a:custGeom>
          <a:blipFill>
            <a:blip r:embed="rId3"/>
            <a:stretch>
              <a:fillRect/>
            </a:stretch>
          </a:blipFill>
        </p:spPr>
        <p:txBody>
          <a:bodyPr/>
          <a:lstStyle/>
          <a:p>
            <a:endParaRPr lang="en-PT"/>
          </a:p>
        </p:txBody>
      </p:sp>
      <p:sp>
        <p:nvSpPr>
          <p:cNvPr id="7" name="Freeform 7"/>
          <p:cNvSpPr/>
          <p:nvPr/>
        </p:nvSpPr>
        <p:spPr>
          <a:xfrm>
            <a:off x="13016336" y="2441707"/>
            <a:ext cx="4035255" cy="3817134"/>
          </a:xfrm>
          <a:custGeom>
            <a:avLst/>
            <a:gdLst/>
            <a:ahLst/>
            <a:cxnLst/>
            <a:rect l="l" t="t" r="r" b="b"/>
            <a:pathLst>
              <a:path w="4035255" h="3817134">
                <a:moveTo>
                  <a:pt x="0" y="0"/>
                </a:moveTo>
                <a:lnTo>
                  <a:pt x="4035256" y="0"/>
                </a:lnTo>
                <a:lnTo>
                  <a:pt x="4035256" y="3817134"/>
                </a:lnTo>
                <a:lnTo>
                  <a:pt x="0" y="3817134"/>
                </a:lnTo>
                <a:lnTo>
                  <a:pt x="0" y="0"/>
                </a:lnTo>
                <a:close/>
              </a:path>
            </a:pathLst>
          </a:custGeom>
          <a:blipFill>
            <a:blip r:embed="rId4"/>
            <a:stretch>
              <a:fillRect/>
            </a:stretch>
          </a:blipFill>
        </p:spPr>
        <p:txBody>
          <a:bodyPr/>
          <a:lstStyle/>
          <a:p>
            <a:endParaRPr lang="en-PT"/>
          </a:p>
        </p:txBody>
      </p:sp>
      <p:sp>
        <p:nvSpPr>
          <p:cNvPr id="8" name="AutoShape 8"/>
          <p:cNvSpPr/>
          <p:nvPr/>
        </p:nvSpPr>
        <p:spPr>
          <a:xfrm>
            <a:off x="5656910" y="4364826"/>
            <a:ext cx="1349558" cy="0"/>
          </a:xfrm>
          <a:prstGeom prst="line">
            <a:avLst/>
          </a:prstGeom>
          <a:ln w="47625" cap="rnd">
            <a:solidFill>
              <a:srgbClr val="A6A6A6"/>
            </a:solidFill>
            <a:prstDash val="sysDot"/>
            <a:headEnd type="none" w="sm" len="sm"/>
            <a:tailEnd type="triangle" w="lg" len="med"/>
          </a:ln>
        </p:spPr>
        <p:txBody>
          <a:bodyPr/>
          <a:lstStyle/>
          <a:p>
            <a:endParaRPr lang="en-PT"/>
          </a:p>
        </p:txBody>
      </p:sp>
      <p:sp>
        <p:nvSpPr>
          <p:cNvPr id="9" name="AutoShape 9"/>
          <p:cNvSpPr/>
          <p:nvPr/>
        </p:nvSpPr>
        <p:spPr>
          <a:xfrm>
            <a:off x="11472890" y="4348960"/>
            <a:ext cx="1349558" cy="0"/>
          </a:xfrm>
          <a:prstGeom prst="line">
            <a:avLst/>
          </a:prstGeom>
          <a:ln w="47625" cap="rnd">
            <a:solidFill>
              <a:srgbClr val="A6A6A6"/>
            </a:solidFill>
            <a:prstDash val="sysDot"/>
            <a:headEnd type="none" w="sm" len="sm"/>
            <a:tailEnd type="triangle" w="lg" len="med"/>
          </a:ln>
        </p:spPr>
        <p:txBody>
          <a:bodyPr/>
          <a:lstStyle/>
          <a:p>
            <a:endParaRPr lang="en-PT"/>
          </a:p>
        </p:txBody>
      </p:sp>
      <p:sp>
        <p:nvSpPr>
          <p:cNvPr id="10" name="AutoShape 10"/>
          <p:cNvSpPr/>
          <p:nvPr/>
        </p:nvSpPr>
        <p:spPr>
          <a:xfrm rot="1433626">
            <a:off x="3583463" y="6598145"/>
            <a:ext cx="2007945"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11" name="AutoShape 11"/>
          <p:cNvSpPr/>
          <p:nvPr/>
        </p:nvSpPr>
        <p:spPr>
          <a:xfrm rot="5400000">
            <a:off x="8984591" y="6559429"/>
            <a:ext cx="670291"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12" name="AutoShape 12"/>
          <p:cNvSpPr/>
          <p:nvPr/>
        </p:nvSpPr>
        <p:spPr>
          <a:xfrm rot="9616794">
            <a:off x="12954457" y="6639143"/>
            <a:ext cx="2084388"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13" name="Freeform 13"/>
          <p:cNvSpPr/>
          <p:nvPr/>
        </p:nvSpPr>
        <p:spPr>
          <a:xfrm>
            <a:off x="8366625" y="7231183"/>
            <a:ext cx="1953849" cy="1875211"/>
          </a:xfrm>
          <a:custGeom>
            <a:avLst/>
            <a:gdLst/>
            <a:ahLst/>
            <a:cxnLst/>
            <a:rect l="l" t="t" r="r" b="b"/>
            <a:pathLst>
              <a:path w="1953849" h="1875211">
                <a:moveTo>
                  <a:pt x="0" y="0"/>
                </a:moveTo>
                <a:lnTo>
                  <a:pt x="1953849" y="0"/>
                </a:lnTo>
                <a:lnTo>
                  <a:pt x="1953849" y="1875211"/>
                </a:lnTo>
                <a:lnTo>
                  <a:pt x="0" y="1875211"/>
                </a:lnTo>
                <a:lnTo>
                  <a:pt x="0" y="0"/>
                </a:lnTo>
                <a:close/>
              </a:path>
            </a:pathLst>
          </a:custGeom>
          <a:blipFill>
            <a:blip r:embed="rId2"/>
            <a:stretch>
              <a:fillRect/>
            </a:stretch>
          </a:blipFill>
        </p:spPr>
        <p:txBody>
          <a:bodyPr/>
          <a:lstStyle/>
          <a:p>
            <a:endParaRPr lang="en-PT"/>
          </a:p>
        </p:txBody>
      </p:sp>
      <p:sp>
        <p:nvSpPr>
          <p:cNvPr id="14" name="AutoShape 14"/>
          <p:cNvSpPr/>
          <p:nvPr/>
        </p:nvSpPr>
        <p:spPr>
          <a:xfrm rot="-413866">
            <a:off x="8484954" y="8110613"/>
            <a:ext cx="1689150" cy="0"/>
          </a:xfrm>
          <a:prstGeom prst="line">
            <a:avLst/>
          </a:prstGeom>
          <a:ln w="47625" cap="rnd">
            <a:solidFill>
              <a:srgbClr val="FFFFFF"/>
            </a:solidFill>
            <a:prstDash val="solid"/>
            <a:headEnd type="none" w="sm" len="sm"/>
            <a:tailEnd type="none" w="sm" len="sm"/>
          </a:ln>
        </p:spPr>
        <p:txBody>
          <a:bodyPr/>
          <a:lstStyle/>
          <a:p>
            <a:endParaRPr lang="en-PT"/>
          </a:p>
        </p:txBody>
      </p:sp>
      <p:grpSp>
        <p:nvGrpSpPr>
          <p:cNvPr id="15" name="Group 15"/>
          <p:cNvGrpSpPr/>
          <p:nvPr/>
        </p:nvGrpSpPr>
        <p:grpSpPr>
          <a:xfrm>
            <a:off x="8491044" y="7838341"/>
            <a:ext cx="322985" cy="322985"/>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sp>
        <p:nvSpPr>
          <p:cNvPr id="17" name="TextBox 17"/>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a:t>
            </a:r>
          </a:p>
        </p:txBody>
      </p:sp>
      <p:sp>
        <p:nvSpPr>
          <p:cNvPr id="18" name="TextBox 18"/>
          <p:cNvSpPr txBox="1"/>
          <p:nvPr/>
        </p:nvSpPr>
        <p:spPr>
          <a:xfrm>
            <a:off x="1822680" y="2078162"/>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1</a:t>
            </a:r>
          </a:p>
        </p:txBody>
      </p:sp>
      <p:sp>
        <p:nvSpPr>
          <p:cNvPr id="19" name="TextBox 19"/>
          <p:cNvSpPr txBox="1"/>
          <p:nvPr/>
        </p:nvSpPr>
        <p:spPr>
          <a:xfrm>
            <a:off x="7438279" y="2100661"/>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2</a:t>
            </a:r>
          </a:p>
        </p:txBody>
      </p:sp>
      <p:sp>
        <p:nvSpPr>
          <p:cNvPr id="20" name="TextBox 20"/>
          <p:cNvSpPr txBox="1"/>
          <p:nvPr/>
        </p:nvSpPr>
        <p:spPr>
          <a:xfrm>
            <a:off x="13016336" y="2078162"/>
            <a:ext cx="3682687" cy="363545"/>
          </a:xfrm>
          <a:prstGeom prst="rect">
            <a:avLst/>
          </a:prstGeom>
        </p:spPr>
        <p:txBody>
          <a:bodyPr lIns="0" tIns="0" rIns="0" bIns="0" rtlCol="0" anchor="t">
            <a:spAutoFit/>
          </a:bodyPr>
          <a:lstStyle/>
          <a:p>
            <a:pPr algn="ctr">
              <a:lnSpc>
                <a:spcPts val="3062"/>
              </a:lnSpc>
            </a:pPr>
            <a:r>
              <a:rPr lang="en-US" sz="2187">
                <a:solidFill>
                  <a:srgbClr val="000000"/>
                </a:solidFill>
                <a:latin typeface="Fredoka"/>
              </a:rPr>
              <a:t>Weak classifier 3</a:t>
            </a:r>
          </a:p>
        </p:txBody>
      </p:sp>
      <p:grpSp>
        <p:nvGrpSpPr>
          <p:cNvPr id="21" name="Group 21"/>
          <p:cNvGrpSpPr/>
          <p:nvPr/>
        </p:nvGrpSpPr>
        <p:grpSpPr>
          <a:xfrm>
            <a:off x="8718779" y="7467731"/>
            <a:ext cx="322985" cy="322985"/>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23" name="Group 23"/>
          <p:cNvGrpSpPr/>
          <p:nvPr/>
        </p:nvGrpSpPr>
        <p:grpSpPr>
          <a:xfrm>
            <a:off x="9325838" y="7648274"/>
            <a:ext cx="322985" cy="322985"/>
            <a:chOff x="0" y="0"/>
            <a:chExt cx="6350000" cy="6350000"/>
          </a:xfrm>
        </p:grpSpPr>
        <p:sp>
          <p:nvSpPr>
            <p:cNvPr id="24" name="Freeform 2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25" name="Group 25"/>
          <p:cNvGrpSpPr/>
          <p:nvPr/>
        </p:nvGrpSpPr>
        <p:grpSpPr>
          <a:xfrm>
            <a:off x="8804504" y="8511661"/>
            <a:ext cx="322985" cy="322985"/>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27" name="Group 27"/>
          <p:cNvGrpSpPr/>
          <p:nvPr/>
        </p:nvGrpSpPr>
        <p:grpSpPr>
          <a:xfrm>
            <a:off x="9496856" y="7363389"/>
            <a:ext cx="322985" cy="322985"/>
            <a:chOff x="0" y="0"/>
            <a:chExt cx="6350000" cy="6350000"/>
          </a:xfrm>
        </p:grpSpPr>
        <p:sp>
          <p:nvSpPr>
            <p:cNvPr id="28" name="Freeform 2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29" name="Group 29"/>
          <p:cNvGrpSpPr/>
          <p:nvPr/>
        </p:nvGrpSpPr>
        <p:grpSpPr>
          <a:xfrm>
            <a:off x="9828864" y="7743091"/>
            <a:ext cx="322985" cy="322985"/>
            <a:chOff x="0" y="0"/>
            <a:chExt cx="6350000" cy="6350000"/>
          </a:xfrm>
        </p:grpSpPr>
        <p:sp>
          <p:nvSpPr>
            <p:cNvPr id="30" name="Freeform 3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31" name="Group 31"/>
          <p:cNvGrpSpPr/>
          <p:nvPr/>
        </p:nvGrpSpPr>
        <p:grpSpPr>
          <a:xfrm>
            <a:off x="9648823" y="8245826"/>
            <a:ext cx="322985" cy="322985"/>
            <a:chOff x="0" y="0"/>
            <a:chExt cx="6350000" cy="6350000"/>
          </a:xfrm>
        </p:grpSpPr>
        <p:sp>
          <p:nvSpPr>
            <p:cNvPr id="32" name="Freeform 3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33" name="Group 33"/>
          <p:cNvGrpSpPr/>
          <p:nvPr/>
        </p:nvGrpSpPr>
        <p:grpSpPr>
          <a:xfrm>
            <a:off x="9182057" y="8168789"/>
            <a:ext cx="322985" cy="322985"/>
            <a:chOff x="0" y="0"/>
            <a:chExt cx="6350000" cy="6350000"/>
          </a:xfrm>
        </p:grpSpPr>
        <p:sp>
          <p:nvSpPr>
            <p:cNvPr id="34" name="Freeform 3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35" name="Group 35"/>
          <p:cNvGrpSpPr/>
          <p:nvPr/>
        </p:nvGrpSpPr>
        <p:grpSpPr>
          <a:xfrm>
            <a:off x="9212947" y="8568811"/>
            <a:ext cx="322985" cy="322985"/>
            <a:chOff x="0" y="0"/>
            <a:chExt cx="6350000" cy="6350000"/>
          </a:xfrm>
        </p:grpSpPr>
        <p:sp>
          <p:nvSpPr>
            <p:cNvPr id="36" name="Freeform 3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37" name="Group 37"/>
          <p:cNvGrpSpPr/>
          <p:nvPr/>
        </p:nvGrpSpPr>
        <p:grpSpPr>
          <a:xfrm>
            <a:off x="2375546" y="2911841"/>
            <a:ext cx="680454" cy="680454"/>
            <a:chOff x="0" y="0"/>
            <a:chExt cx="6350000" cy="6350000"/>
          </a:xfrm>
        </p:grpSpPr>
        <p:sp>
          <p:nvSpPr>
            <p:cNvPr id="38" name="Freeform 3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39" name="Group 39"/>
          <p:cNvGrpSpPr/>
          <p:nvPr/>
        </p:nvGrpSpPr>
        <p:grpSpPr>
          <a:xfrm>
            <a:off x="1921019" y="3668506"/>
            <a:ext cx="680454" cy="680454"/>
            <a:chOff x="0" y="0"/>
            <a:chExt cx="6350000" cy="6350000"/>
          </a:xfrm>
        </p:grpSpPr>
        <p:sp>
          <p:nvSpPr>
            <p:cNvPr id="40" name="Freeform 4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41" name="Group 41"/>
          <p:cNvGrpSpPr/>
          <p:nvPr/>
        </p:nvGrpSpPr>
        <p:grpSpPr>
          <a:xfrm>
            <a:off x="3945082" y="2707163"/>
            <a:ext cx="680454" cy="680454"/>
            <a:chOff x="0" y="0"/>
            <a:chExt cx="6350000" cy="6350000"/>
          </a:xfrm>
        </p:grpSpPr>
        <p:sp>
          <p:nvSpPr>
            <p:cNvPr id="42" name="Freeform 4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43" name="Group 43"/>
          <p:cNvGrpSpPr/>
          <p:nvPr/>
        </p:nvGrpSpPr>
        <p:grpSpPr>
          <a:xfrm>
            <a:off x="3595330" y="3271118"/>
            <a:ext cx="680454" cy="680454"/>
            <a:chOff x="0" y="0"/>
            <a:chExt cx="6350000" cy="6350000"/>
          </a:xfrm>
        </p:grpSpPr>
        <p:sp>
          <p:nvSpPr>
            <p:cNvPr id="44" name="Freeform 4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45" name="Group 45"/>
          <p:cNvGrpSpPr/>
          <p:nvPr/>
        </p:nvGrpSpPr>
        <p:grpSpPr>
          <a:xfrm>
            <a:off x="4635061" y="3477995"/>
            <a:ext cx="680454" cy="680454"/>
            <a:chOff x="0" y="0"/>
            <a:chExt cx="6350000" cy="6350000"/>
          </a:xfrm>
        </p:grpSpPr>
        <p:sp>
          <p:nvSpPr>
            <p:cNvPr id="46" name="Freeform 4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47" name="Group 47"/>
          <p:cNvGrpSpPr/>
          <p:nvPr/>
        </p:nvGrpSpPr>
        <p:grpSpPr>
          <a:xfrm>
            <a:off x="8880272" y="4008733"/>
            <a:ext cx="680454" cy="680454"/>
            <a:chOff x="0" y="0"/>
            <a:chExt cx="6350000" cy="6350000"/>
          </a:xfrm>
        </p:grpSpPr>
        <p:sp>
          <p:nvSpPr>
            <p:cNvPr id="48" name="Freeform 4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49" name="Group 49"/>
          <p:cNvGrpSpPr/>
          <p:nvPr/>
        </p:nvGrpSpPr>
        <p:grpSpPr>
          <a:xfrm>
            <a:off x="8979510" y="5133975"/>
            <a:ext cx="680454" cy="680454"/>
            <a:chOff x="0" y="0"/>
            <a:chExt cx="6350000" cy="6350000"/>
          </a:xfrm>
        </p:grpSpPr>
        <p:sp>
          <p:nvSpPr>
            <p:cNvPr id="50" name="Freeform 5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51" name="Group 51"/>
          <p:cNvGrpSpPr/>
          <p:nvPr/>
        </p:nvGrpSpPr>
        <p:grpSpPr>
          <a:xfrm>
            <a:off x="7877265" y="4580084"/>
            <a:ext cx="1069681" cy="1069681"/>
            <a:chOff x="0" y="0"/>
            <a:chExt cx="6350000" cy="6350000"/>
          </a:xfrm>
        </p:grpSpPr>
        <p:sp>
          <p:nvSpPr>
            <p:cNvPr id="52" name="Freeform 5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53" name="Group 53"/>
          <p:cNvGrpSpPr/>
          <p:nvPr/>
        </p:nvGrpSpPr>
        <p:grpSpPr>
          <a:xfrm>
            <a:off x="7517988" y="3674847"/>
            <a:ext cx="680454" cy="680454"/>
            <a:chOff x="0" y="0"/>
            <a:chExt cx="6350000" cy="6350000"/>
          </a:xfrm>
        </p:grpSpPr>
        <p:sp>
          <p:nvSpPr>
            <p:cNvPr id="54" name="Freeform 5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55" name="Group 55"/>
          <p:cNvGrpSpPr/>
          <p:nvPr/>
        </p:nvGrpSpPr>
        <p:grpSpPr>
          <a:xfrm>
            <a:off x="7798228" y="2902316"/>
            <a:ext cx="680454" cy="680454"/>
            <a:chOff x="0" y="0"/>
            <a:chExt cx="6350000" cy="6350000"/>
          </a:xfrm>
        </p:grpSpPr>
        <p:sp>
          <p:nvSpPr>
            <p:cNvPr id="56" name="Freeform 5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57" name="Group 57"/>
          <p:cNvGrpSpPr/>
          <p:nvPr/>
        </p:nvGrpSpPr>
        <p:grpSpPr>
          <a:xfrm>
            <a:off x="8889797" y="3109193"/>
            <a:ext cx="680454" cy="680454"/>
            <a:chOff x="0" y="0"/>
            <a:chExt cx="6350000" cy="6350000"/>
          </a:xfrm>
        </p:grpSpPr>
        <p:sp>
          <p:nvSpPr>
            <p:cNvPr id="58" name="Freeform 5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59" name="Group 59"/>
          <p:cNvGrpSpPr/>
          <p:nvPr/>
        </p:nvGrpSpPr>
        <p:grpSpPr>
          <a:xfrm>
            <a:off x="13518462" y="2892791"/>
            <a:ext cx="680454" cy="680454"/>
            <a:chOff x="0" y="0"/>
            <a:chExt cx="6350000" cy="6350000"/>
          </a:xfrm>
        </p:grpSpPr>
        <p:sp>
          <p:nvSpPr>
            <p:cNvPr id="60" name="Freeform 6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61" name="Group 61"/>
          <p:cNvGrpSpPr/>
          <p:nvPr/>
        </p:nvGrpSpPr>
        <p:grpSpPr>
          <a:xfrm>
            <a:off x="13159185" y="3620870"/>
            <a:ext cx="680454" cy="680454"/>
            <a:chOff x="0" y="0"/>
            <a:chExt cx="6350000" cy="6350000"/>
          </a:xfrm>
        </p:grpSpPr>
        <p:sp>
          <p:nvSpPr>
            <p:cNvPr id="62" name="Freeform 6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63" name="Group 63"/>
          <p:cNvGrpSpPr/>
          <p:nvPr/>
        </p:nvGrpSpPr>
        <p:grpSpPr>
          <a:xfrm>
            <a:off x="13470837" y="4806899"/>
            <a:ext cx="1201256" cy="1201256"/>
            <a:chOff x="0" y="0"/>
            <a:chExt cx="6350000" cy="6350000"/>
          </a:xfrm>
        </p:grpSpPr>
        <p:sp>
          <p:nvSpPr>
            <p:cNvPr id="64" name="Freeform 6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65" name="Group 65"/>
          <p:cNvGrpSpPr/>
          <p:nvPr/>
        </p:nvGrpSpPr>
        <p:grpSpPr>
          <a:xfrm>
            <a:off x="14629821" y="2983474"/>
            <a:ext cx="808285" cy="808285"/>
            <a:chOff x="0" y="0"/>
            <a:chExt cx="6350000" cy="6350000"/>
          </a:xfrm>
        </p:grpSpPr>
        <p:sp>
          <p:nvSpPr>
            <p:cNvPr id="66" name="Freeform 6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67" name="Group 67"/>
          <p:cNvGrpSpPr/>
          <p:nvPr/>
        </p:nvGrpSpPr>
        <p:grpSpPr>
          <a:xfrm>
            <a:off x="15470202" y="4488651"/>
            <a:ext cx="808285" cy="808285"/>
            <a:chOff x="0" y="0"/>
            <a:chExt cx="6350000" cy="6350000"/>
          </a:xfrm>
        </p:grpSpPr>
        <p:sp>
          <p:nvSpPr>
            <p:cNvPr id="68" name="Freeform 6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69" name="Group 69"/>
          <p:cNvGrpSpPr/>
          <p:nvPr/>
        </p:nvGrpSpPr>
        <p:grpSpPr>
          <a:xfrm>
            <a:off x="15807670" y="3507772"/>
            <a:ext cx="1100887" cy="1100887"/>
            <a:chOff x="0" y="0"/>
            <a:chExt cx="6350000" cy="6350000"/>
          </a:xfrm>
        </p:grpSpPr>
        <p:sp>
          <p:nvSpPr>
            <p:cNvPr id="70" name="Freeform 7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71" name="Group 71"/>
          <p:cNvGrpSpPr/>
          <p:nvPr/>
        </p:nvGrpSpPr>
        <p:grpSpPr>
          <a:xfrm>
            <a:off x="14483520" y="5092648"/>
            <a:ext cx="1100887" cy="1100887"/>
            <a:chOff x="0" y="0"/>
            <a:chExt cx="6350000" cy="6350000"/>
          </a:xfrm>
        </p:grpSpPr>
        <p:sp>
          <p:nvSpPr>
            <p:cNvPr id="72" name="Freeform 7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73" name="Group 73"/>
          <p:cNvGrpSpPr/>
          <p:nvPr/>
        </p:nvGrpSpPr>
        <p:grpSpPr>
          <a:xfrm>
            <a:off x="14307236" y="3706012"/>
            <a:ext cx="1100887" cy="1100887"/>
            <a:chOff x="0" y="0"/>
            <a:chExt cx="6350000" cy="6350000"/>
          </a:xfrm>
        </p:grpSpPr>
        <p:sp>
          <p:nvSpPr>
            <p:cNvPr id="74" name="Freeform 7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75" name="Group 75"/>
          <p:cNvGrpSpPr/>
          <p:nvPr/>
        </p:nvGrpSpPr>
        <p:grpSpPr>
          <a:xfrm>
            <a:off x="14985757" y="2510458"/>
            <a:ext cx="1100887" cy="1100887"/>
            <a:chOff x="0" y="0"/>
            <a:chExt cx="6350000" cy="6350000"/>
          </a:xfrm>
        </p:grpSpPr>
        <p:sp>
          <p:nvSpPr>
            <p:cNvPr id="76" name="Freeform 7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77" name="Group 77"/>
          <p:cNvGrpSpPr/>
          <p:nvPr/>
        </p:nvGrpSpPr>
        <p:grpSpPr>
          <a:xfrm>
            <a:off x="9374440" y="2519983"/>
            <a:ext cx="1100887" cy="1100887"/>
            <a:chOff x="0" y="0"/>
            <a:chExt cx="6350000" cy="6350000"/>
          </a:xfrm>
        </p:grpSpPr>
        <p:sp>
          <p:nvSpPr>
            <p:cNvPr id="78" name="Freeform 7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79" name="Group 79"/>
          <p:cNvGrpSpPr/>
          <p:nvPr/>
        </p:nvGrpSpPr>
        <p:grpSpPr>
          <a:xfrm>
            <a:off x="10001028" y="3544670"/>
            <a:ext cx="1100887" cy="1100887"/>
            <a:chOff x="0" y="0"/>
            <a:chExt cx="6350000" cy="6350000"/>
          </a:xfrm>
        </p:grpSpPr>
        <p:sp>
          <p:nvSpPr>
            <p:cNvPr id="80" name="Freeform 8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81" name="Group 81"/>
          <p:cNvGrpSpPr/>
          <p:nvPr/>
        </p:nvGrpSpPr>
        <p:grpSpPr>
          <a:xfrm>
            <a:off x="9734914" y="4580084"/>
            <a:ext cx="510887" cy="510887"/>
            <a:chOff x="0" y="0"/>
            <a:chExt cx="6350000" cy="6350000"/>
          </a:xfrm>
        </p:grpSpPr>
        <p:sp>
          <p:nvSpPr>
            <p:cNvPr id="82" name="Freeform 8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83" name="Group 83"/>
          <p:cNvGrpSpPr/>
          <p:nvPr/>
        </p:nvGrpSpPr>
        <p:grpSpPr>
          <a:xfrm>
            <a:off x="4256734" y="4507701"/>
            <a:ext cx="699504" cy="699504"/>
            <a:chOff x="0" y="0"/>
            <a:chExt cx="6350000" cy="6350000"/>
          </a:xfrm>
        </p:grpSpPr>
        <p:sp>
          <p:nvSpPr>
            <p:cNvPr id="84" name="Freeform 8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85" name="Group 85"/>
          <p:cNvGrpSpPr/>
          <p:nvPr/>
        </p:nvGrpSpPr>
        <p:grpSpPr>
          <a:xfrm>
            <a:off x="3310109" y="4301324"/>
            <a:ext cx="699504" cy="699504"/>
            <a:chOff x="0" y="0"/>
            <a:chExt cx="6350000" cy="6350000"/>
          </a:xfrm>
        </p:grpSpPr>
        <p:sp>
          <p:nvSpPr>
            <p:cNvPr id="86" name="Freeform 8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87" name="Group 87"/>
          <p:cNvGrpSpPr/>
          <p:nvPr/>
        </p:nvGrpSpPr>
        <p:grpSpPr>
          <a:xfrm>
            <a:off x="3361896" y="5133975"/>
            <a:ext cx="699504" cy="699504"/>
            <a:chOff x="0" y="0"/>
            <a:chExt cx="6350000" cy="6350000"/>
          </a:xfrm>
        </p:grpSpPr>
        <p:sp>
          <p:nvSpPr>
            <p:cNvPr id="88" name="Freeform 8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89" name="Group 89"/>
          <p:cNvGrpSpPr/>
          <p:nvPr/>
        </p:nvGrpSpPr>
        <p:grpSpPr>
          <a:xfrm>
            <a:off x="2563372" y="5048250"/>
            <a:ext cx="699504" cy="699504"/>
            <a:chOff x="0" y="0"/>
            <a:chExt cx="6350000" cy="6350000"/>
          </a:xfrm>
        </p:grpSpPr>
        <p:sp>
          <p:nvSpPr>
            <p:cNvPr id="90" name="Freeform 9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2747493" y="3234933"/>
            <a:ext cx="3977207" cy="3817134"/>
          </a:xfrm>
          <a:custGeom>
            <a:avLst/>
            <a:gdLst/>
            <a:ahLst/>
            <a:cxnLst/>
            <a:rect l="l" t="t" r="r" b="b"/>
            <a:pathLst>
              <a:path w="3977207" h="3817134">
                <a:moveTo>
                  <a:pt x="0" y="0"/>
                </a:moveTo>
                <a:lnTo>
                  <a:pt x="3977207" y="0"/>
                </a:lnTo>
                <a:lnTo>
                  <a:pt x="3977207" y="3817134"/>
                </a:lnTo>
                <a:lnTo>
                  <a:pt x="0" y="3817134"/>
                </a:lnTo>
                <a:lnTo>
                  <a:pt x="0" y="0"/>
                </a:lnTo>
                <a:close/>
              </a:path>
            </a:pathLst>
          </a:custGeom>
          <a:blipFill>
            <a:blip r:embed="rId2"/>
            <a:stretch>
              <a:fillRect/>
            </a:stretch>
          </a:blipFill>
        </p:spPr>
        <p:txBody>
          <a:bodyPr/>
          <a:lstStyle/>
          <a:p>
            <a:endParaRPr lang="en-PT"/>
          </a:p>
        </p:txBody>
      </p:sp>
      <p:sp>
        <p:nvSpPr>
          <p:cNvPr id="6" name="Freeform 6"/>
          <p:cNvSpPr/>
          <p:nvPr/>
        </p:nvSpPr>
        <p:spPr>
          <a:xfrm>
            <a:off x="11514521" y="3192200"/>
            <a:ext cx="4066258" cy="3902601"/>
          </a:xfrm>
          <a:custGeom>
            <a:avLst/>
            <a:gdLst/>
            <a:ahLst/>
            <a:cxnLst/>
            <a:rect l="l" t="t" r="r" b="b"/>
            <a:pathLst>
              <a:path w="4066258" h="3902601">
                <a:moveTo>
                  <a:pt x="0" y="0"/>
                </a:moveTo>
                <a:lnTo>
                  <a:pt x="4066258" y="0"/>
                </a:lnTo>
                <a:lnTo>
                  <a:pt x="4066258" y="3902600"/>
                </a:lnTo>
                <a:lnTo>
                  <a:pt x="0" y="3902600"/>
                </a:lnTo>
                <a:lnTo>
                  <a:pt x="0" y="0"/>
                </a:lnTo>
                <a:close/>
              </a:path>
            </a:pathLst>
          </a:custGeom>
          <a:blipFill>
            <a:blip r:embed="rId2"/>
            <a:stretch>
              <a:fillRect/>
            </a:stretch>
          </a:blipFill>
        </p:spPr>
        <p:txBody>
          <a:bodyPr/>
          <a:lstStyle/>
          <a:p>
            <a:endParaRPr lang="en-PT"/>
          </a:p>
        </p:txBody>
      </p:sp>
      <p:sp>
        <p:nvSpPr>
          <p:cNvPr id="7" name="AutoShape 7"/>
          <p:cNvSpPr/>
          <p:nvPr/>
        </p:nvSpPr>
        <p:spPr>
          <a:xfrm rot="-421052">
            <a:off x="11905648" y="5017219"/>
            <a:ext cx="3370415" cy="0"/>
          </a:xfrm>
          <a:prstGeom prst="line">
            <a:avLst/>
          </a:prstGeom>
          <a:ln w="95250" cap="rnd">
            <a:solidFill>
              <a:srgbClr val="FFFFFF"/>
            </a:solidFill>
            <a:prstDash val="solid"/>
            <a:headEnd type="none" w="sm" len="sm"/>
            <a:tailEnd type="none" w="sm" len="sm"/>
          </a:ln>
        </p:spPr>
        <p:txBody>
          <a:bodyPr/>
          <a:lstStyle/>
          <a:p>
            <a:endParaRPr lang="en-PT"/>
          </a:p>
        </p:txBody>
      </p:sp>
      <p:grpSp>
        <p:nvGrpSpPr>
          <p:cNvPr id="8" name="Group 8"/>
          <p:cNvGrpSpPr/>
          <p:nvPr/>
        </p:nvGrpSpPr>
        <p:grpSpPr>
          <a:xfrm>
            <a:off x="11773457" y="4455789"/>
            <a:ext cx="672181" cy="672181"/>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sp>
        <p:nvSpPr>
          <p:cNvPr id="10" name="TextBox 10"/>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a:t>
            </a:r>
          </a:p>
        </p:txBody>
      </p:sp>
      <p:grpSp>
        <p:nvGrpSpPr>
          <p:cNvPr id="11" name="Group 11"/>
          <p:cNvGrpSpPr/>
          <p:nvPr/>
        </p:nvGrpSpPr>
        <p:grpSpPr>
          <a:xfrm>
            <a:off x="12247408" y="3684492"/>
            <a:ext cx="672181" cy="672181"/>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13" name="Group 13"/>
          <p:cNvGrpSpPr/>
          <p:nvPr/>
        </p:nvGrpSpPr>
        <p:grpSpPr>
          <a:xfrm>
            <a:off x="13510790" y="4060229"/>
            <a:ext cx="672181" cy="672181"/>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15" name="Group 15"/>
          <p:cNvGrpSpPr/>
          <p:nvPr/>
        </p:nvGrpSpPr>
        <p:grpSpPr>
          <a:xfrm>
            <a:off x="12425815" y="5857070"/>
            <a:ext cx="672181" cy="672181"/>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A72322">
                <a:alpha val="48627"/>
              </a:srgbClr>
            </a:solidFill>
          </p:spPr>
          <p:txBody>
            <a:bodyPr/>
            <a:lstStyle/>
            <a:p>
              <a:endParaRPr lang="en-PT"/>
            </a:p>
          </p:txBody>
        </p:sp>
      </p:grpSp>
      <p:grpSp>
        <p:nvGrpSpPr>
          <p:cNvPr id="17" name="Group 17"/>
          <p:cNvGrpSpPr/>
          <p:nvPr/>
        </p:nvGrpSpPr>
        <p:grpSpPr>
          <a:xfrm>
            <a:off x="13866704" y="3467340"/>
            <a:ext cx="672181" cy="672181"/>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19" name="Group 19"/>
          <p:cNvGrpSpPr/>
          <p:nvPr/>
        </p:nvGrpSpPr>
        <p:grpSpPr>
          <a:xfrm>
            <a:off x="14557666" y="4257559"/>
            <a:ext cx="672181" cy="672181"/>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21" name="Group 21"/>
          <p:cNvGrpSpPr/>
          <p:nvPr/>
        </p:nvGrpSpPr>
        <p:grpSpPr>
          <a:xfrm>
            <a:off x="14182972" y="5303827"/>
            <a:ext cx="672181" cy="672181"/>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23" name="Group 23"/>
          <p:cNvGrpSpPr/>
          <p:nvPr/>
        </p:nvGrpSpPr>
        <p:grpSpPr>
          <a:xfrm>
            <a:off x="13211559" y="5143500"/>
            <a:ext cx="672181" cy="672181"/>
            <a:chOff x="0" y="0"/>
            <a:chExt cx="6350000" cy="6350000"/>
          </a:xfrm>
        </p:grpSpPr>
        <p:sp>
          <p:nvSpPr>
            <p:cNvPr id="24" name="Freeform 2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grpSp>
        <p:nvGrpSpPr>
          <p:cNvPr id="25" name="Group 25"/>
          <p:cNvGrpSpPr/>
          <p:nvPr/>
        </p:nvGrpSpPr>
        <p:grpSpPr>
          <a:xfrm>
            <a:off x="13275847" y="5976008"/>
            <a:ext cx="672181" cy="672181"/>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D3286">
                <a:alpha val="48627"/>
              </a:srgbClr>
            </a:solidFill>
          </p:spPr>
          <p:txBody>
            <a:bodyPr/>
            <a:lstStyle/>
            <a:p>
              <a:endParaRPr lang="en-PT"/>
            </a:p>
          </p:txBody>
        </p:sp>
      </p:grpSp>
      <p:sp>
        <p:nvSpPr>
          <p:cNvPr id="27" name="AutoShape 27"/>
          <p:cNvSpPr/>
          <p:nvPr/>
        </p:nvSpPr>
        <p:spPr>
          <a:xfrm rot="-412599">
            <a:off x="3129523" y="5001685"/>
            <a:ext cx="3339225" cy="0"/>
          </a:xfrm>
          <a:prstGeom prst="line">
            <a:avLst/>
          </a:prstGeom>
          <a:ln w="142875" cap="rnd">
            <a:solidFill>
              <a:srgbClr val="FFFFFF"/>
            </a:solidFill>
            <a:prstDash val="solid"/>
            <a:headEnd type="none" w="sm" len="sm"/>
            <a:tailEnd type="none" w="sm" len="sm"/>
          </a:ln>
        </p:spPr>
        <p:txBody>
          <a:bodyPr/>
          <a:lstStyle/>
          <a:p>
            <a:endParaRPr lang="en-PT"/>
          </a:p>
        </p:txBody>
      </p:sp>
      <p:sp>
        <p:nvSpPr>
          <p:cNvPr id="28" name="AutoShape 28"/>
          <p:cNvSpPr/>
          <p:nvPr/>
        </p:nvSpPr>
        <p:spPr>
          <a:xfrm rot="1506625">
            <a:off x="2710188" y="5105555"/>
            <a:ext cx="578753" cy="0"/>
          </a:xfrm>
          <a:prstGeom prst="line">
            <a:avLst/>
          </a:prstGeom>
          <a:ln w="142875" cap="rnd">
            <a:solidFill>
              <a:srgbClr val="FFFFFF"/>
            </a:solidFill>
            <a:prstDash val="solid"/>
            <a:headEnd type="none" w="sm" len="sm"/>
            <a:tailEnd type="none" w="sm" len="sm"/>
          </a:ln>
        </p:spPr>
        <p:txBody>
          <a:bodyPr/>
          <a:lstStyle/>
          <a:p>
            <a:endParaRPr lang="en-PT"/>
          </a:p>
        </p:txBody>
      </p:sp>
      <p:sp>
        <p:nvSpPr>
          <p:cNvPr id="29" name="AutoShape 29"/>
          <p:cNvSpPr/>
          <p:nvPr/>
        </p:nvSpPr>
        <p:spPr>
          <a:xfrm rot="-5717151">
            <a:off x="3652132" y="5870561"/>
            <a:ext cx="1376555" cy="0"/>
          </a:xfrm>
          <a:prstGeom prst="line">
            <a:avLst/>
          </a:prstGeom>
          <a:ln w="47625" cap="rnd">
            <a:solidFill>
              <a:srgbClr val="000000"/>
            </a:solidFill>
            <a:prstDash val="solid"/>
            <a:headEnd type="none" w="sm" len="sm"/>
            <a:tailEnd type="none" w="sm" len="sm"/>
          </a:ln>
        </p:spPr>
        <p:txBody>
          <a:bodyPr/>
          <a:lstStyle/>
          <a:p>
            <a:endParaRPr lang="en-PT"/>
          </a:p>
        </p:txBody>
      </p:sp>
      <p:sp>
        <p:nvSpPr>
          <p:cNvPr id="30" name="AutoShape 30"/>
          <p:cNvSpPr/>
          <p:nvPr/>
        </p:nvSpPr>
        <p:spPr>
          <a:xfrm rot="9273845">
            <a:off x="4260018" y="4912395"/>
            <a:ext cx="1256043" cy="0"/>
          </a:xfrm>
          <a:prstGeom prst="line">
            <a:avLst/>
          </a:prstGeom>
          <a:ln w="47625" cap="rnd">
            <a:solidFill>
              <a:srgbClr val="000000"/>
            </a:solidFill>
            <a:prstDash val="solid"/>
            <a:headEnd type="none" w="sm" len="sm"/>
            <a:tailEnd type="none" w="sm" len="sm"/>
          </a:ln>
        </p:spPr>
        <p:txBody>
          <a:bodyPr/>
          <a:lstStyle/>
          <a:p>
            <a:endParaRPr lang="en-PT"/>
          </a:p>
        </p:txBody>
      </p:sp>
      <p:sp>
        <p:nvSpPr>
          <p:cNvPr id="31" name="AutoShape 31"/>
          <p:cNvSpPr/>
          <p:nvPr/>
        </p:nvSpPr>
        <p:spPr>
          <a:xfrm rot="-7069354">
            <a:off x="4909968" y="4301450"/>
            <a:ext cx="750671" cy="0"/>
          </a:xfrm>
          <a:prstGeom prst="line">
            <a:avLst/>
          </a:prstGeom>
          <a:ln w="47625" cap="rnd">
            <a:solidFill>
              <a:srgbClr val="000000"/>
            </a:solidFill>
            <a:prstDash val="solid"/>
            <a:headEnd type="none" w="sm" len="sm"/>
            <a:tailEnd type="none" w="sm" len="sm"/>
          </a:ln>
        </p:spPr>
        <p:txBody>
          <a:bodyPr/>
          <a:lstStyle/>
          <a:p>
            <a:endParaRPr lang="en-PT"/>
          </a:p>
        </p:txBody>
      </p:sp>
      <p:sp>
        <p:nvSpPr>
          <p:cNvPr id="32" name="AutoShape 32"/>
          <p:cNvSpPr/>
          <p:nvPr/>
        </p:nvSpPr>
        <p:spPr>
          <a:xfrm rot="3118884">
            <a:off x="4458870" y="3662450"/>
            <a:ext cx="773790" cy="0"/>
          </a:xfrm>
          <a:prstGeom prst="line">
            <a:avLst/>
          </a:prstGeom>
          <a:ln w="47625" cap="rnd">
            <a:solidFill>
              <a:srgbClr val="000000"/>
            </a:solidFill>
            <a:prstDash val="solid"/>
            <a:headEnd type="none" w="sm" len="sm"/>
            <a:tailEnd type="none" w="sm" len="sm"/>
          </a:ln>
        </p:spPr>
        <p:txBody>
          <a:bodyPr/>
          <a:lstStyle/>
          <a:p>
            <a:endParaRPr lang="en-PT"/>
          </a:p>
        </p:txBody>
      </p:sp>
      <p:sp>
        <p:nvSpPr>
          <p:cNvPr id="33" name="AutoShape 33"/>
          <p:cNvSpPr/>
          <p:nvPr/>
        </p:nvSpPr>
        <p:spPr>
          <a:xfrm>
            <a:off x="6709102" y="5294486"/>
            <a:ext cx="4839710" cy="0"/>
          </a:xfrm>
          <a:prstGeom prst="line">
            <a:avLst/>
          </a:prstGeom>
          <a:ln w="47625" cap="rnd">
            <a:solidFill>
              <a:srgbClr val="000000"/>
            </a:solidFill>
            <a:prstDash val="solid"/>
            <a:headEnd type="none" w="sm" len="sm"/>
            <a:tailEnd type="triangle" w="lg" len="med"/>
          </a:ln>
        </p:spPr>
        <p:txBody>
          <a:bodyPr/>
          <a:lstStyle/>
          <a:p>
            <a:endParaRPr lang="en-PT"/>
          </a:p>
        </p:txBody>
      </p:sp>
      <p:sp>
        <p:nvSpPr>
          <p:cNvPr id="34" name="AutoShape 34"/>
          <p:cNvSpPr/>
          <p:nvPr/>
        </p:nvSpPr>
        <p:spPr>
          <a:xfrm rot="-5399999">
            <a:off x="1009069" y="5177223"/>
            <a:ext cx="3718923" cy="0"/>
          </a:xfrm>
          <a:prstGeom prst="line">
            <a:avLst/>
          </a:prstGeom>
          <a:ln w="47625" cap="rnd">
            <a:solidFill>
              <a:srgbClr val="000000"/>
            </a:solidFill>
            <a:prstDash val="solid"/>
            <a:headEnd type="none" w="sm" len="sm"/>
            <a:tailEnd type="none" w="sm" len="sm"/>
          </a:ln>
        </p:spPr>
        <p:txBody>
          <a:bodyPr/>
          <a:lstStyle/>
          <a:p>
            <a:endParaRPr lang="en-PT"/>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8486622" y="1955552"/>
            <a:ext cx="8924376" cy="5370147"/>
          </a:xfrm>
          <a:custGeom>
            <a:avLst/>
            <a:gdLst/>
            <a:ahLst/>
            <a:cxnLst/>
            <a:rect l="l" t="t" r="r" b="b"/>
            <a:pathLst>
              <a:path w="8924376" h="5370147">
                <a:moveTo>
                  <a:pt x="0" y="0"/>
                </a:moveTo>
                <a:lnTo>
                  <a:pt x="8924376" y="0"/>
                </a:lnTo>
                <a:lnTo>
                  <a:pt x="8924376" y="5370146"/>
                </a:lnTo>
                <a:lnTo>
                  <a:pt x="0" y="5370146"/>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a:t>
            </a:r>
          </a:p>
        </p:txBody>
      </p:sp>
      <p:sp>
        <p:nvSpPr>
          <p:cNvPr id="7" name="TextBox 7"/>
          <p:cNvSpPr txBox="1"/>
          <p:nvPr/>
        </p:nvSpPr>
        <p:spPr>
          <a:xfrm>
            <a:off x="544011" y="2373001"/>
            <a:ext cx="7193305" cy="4072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In adaboosting each new classifier looks at the previous and tries to see on which training instances did he seem to underfit</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This results ina  new prediction focusing on those cases.</a:t>
            </a:r>
          </a:p>
          <a:p>
            <a:pPr algn="l">
              <a:lnSpc>
                <a:spcPts val="4200"/>
              </a:lnSpc>
            </a:pPr>
            <a:endParaRPr lang="en-US" sz="3000">
              <a:solidFill>
                <a:srgbClr val="000000"/>
              </a:solidFill>
              <a:latin typeface="Fredoka"/>
            </a:endParaRPr>
          </a:p>
        </p:txBody>
      </p:sp>
      <p:sp>
        <p:nvSpPr>
          <p:cNvPr id="8" name="TextBox 8"/>
          <p:cNvSpPr txBox="1"/>
          <p:nvPr/>
        </p:nvSpPr>
        <p:spPr>
          <a:xfrm>
            <a:off x="949008" y="8505308"/>
            <a:ext cx="2666167" cy="412917"/>
          </a:xfrm>
          <a:prstGeom prst="rect">
            <a:avLst/>
          </a:prstGeom>
        </p:spPr>
        <p:txBody>
          <a:bodyPr lIns="0" tIns="0" rIns="0" bIns="0" rtlCol="0" anchor="t">
            <a:spAutoFit/>
          </a:bodyPr>
          <a:lstStyle/>
          <a:p>
            <a:pPr algn="ctr">
              <a:lnSpc>
                <a:spcPts val="3385"/>
              </a:lnSpc>
              <a:spcBef>
                <a:spcPct val="0"/>
              </a:spcBef>
            </a:pPr>
            <a:r>
              <a:rPr lang="en-US" sz="2418" u="sng">
                <a:solidFill>
                  <a:srgbClr val="000000"/>
                </a:solidFill>
                <a:latin typeface="Fredoka"/>
                <a:hlinkClick r:id="rId3" tooltip="https://pdf.sciencedirectassets.com/272574/1-s2.0-S0022000000X00384/1-s2.0-S002200009791504X/main.pdf?X-Amz-Security-Token=IQoJb3JpZ2luX2VjECAaCXVzLWVhc3QtMSJGMEQCIARFQ5PNsuQgIfZvxkjj2bzpi01Wyw6PbkxhRtmSEfpeAiAWSqToVvAW3LDLd3ja%2B%2FJUYvSVOpft2%2FGpGBSXnL%2BtASq9AwiZ%2F%2F%2F%2F%2F%2F%2F%2F%2F%2F8BEAMaDDA1OTAwMzU0Njg2NSIMjPviM4FMBStDsLewKpEDxDDYqcRwiJ%2BR1a8uLAoR12lTriexNLkTHBRLeta9CXGjiQb8ypEIj5TtpwiSDm%2FfYoDvsXwtTtK1%2FAV1vS03j1Mj5xQ%2FiJYSyBSh3e1O%2F%2FMpEsxKGeGFIGSJhio8dxIKAq7r%2BlEnOG%2F3nMnIFFmyYgC9onEoWDx4rOteH40pyXJZUMknhkpTxqBPO6egivh3wtjWZYUmnkpvLjtgV9CJHyHfP32F2OvqDye55nB9htwQ9D6HccG0aC%2Bl6agJJSCvlzE2ZMDMsnieJN%2F34sQOrC5lbGdKvnwAZhmpBoPWvEu1TJC4Hnv%2FtiKbncnoK5ONpahc1AH6NgW%2FjUfC2oszBLT09IgjPPvVqZ0iWVG0jqBjioCDdybVj4wtQPpwsrAzvkw3WsFAHLKb2KQvp%2FezDW38RPA%2BFCA1p7rQlhSRisKUvHCsSDv9l1Z3As8GAGJtjA60RQoEkHQSHa6z9MVS3023m5dw0BpYtxBU2eildg5fLqT8jpEj9iicF2waLgQMp%2FB2jatms0EbseUJlUYrvqcw6u2a9wU67AGE%2BuquwbE3vU8ghNRfXktk2PCBevob%2BheuHreyI2hMSC83gg4M7GmEhbNovxY3J5ZVOshyxvrbTSTf599hXbDJc0DnA%2FmONsVhsL1m0hjyrtRLR7foiGSJ9eciowbcrayrx3xWfgTYEedfJC0gDsHj1sCn%2F2v7%2FJpld%2BtM8stPB4z3G57Qu2eHaW%2FrPax3x7yGCRLyGRcqyznX3S2GrX0mdeO6HfUl7uLn%2B5WUarGLS82TLBuqa%2BUrh0ICsWDmdaAD67cc76DtV0JbmXuZBQVbpwabKUdJuXonjVsScK5aPq9XR2L1ra7mE1iHaQ%3D%3D&amp;X-Amz-Algorithm=AWS4-HMAC-SHA256&amp;X-Amz-Date=20200615T002924Z&amp;X-Amz-SignedHeaders=host&amp;X-Amz-Expires=300&amp;X-Amz-Credential=ASIAQ3PHCVTYYXFD2OCR%2F20200615%2Fus-east-1%2Fs3%2Faws4_request&amp;X-Amz-Signature=c2c1c99294cd7d1f304abb7dd8a9d0b015c2c27402ae28babde0aab571fadd84&amp;hash=6a8899154712e9bb3497cd383f9c4f9ddea35f9811f034888c79e6170cfbcb43&amp;host=68042c943591013ac2b2430a89b270f6af2c76d8dfd086a07176afe7c76c2c61&amp;pii=S002200009791504X&amp;tid=spdf-58d415e0-a7e9-4802-8c81-773baebed39f&amp;sid=105ddb6a4620c64e6569c7002a2cfca47020gxrqb&amp;type=client"/>
              </a:rPr>
              <a:t>AdaBosting Paper</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3042259"/>
            <a:ext cx="10516121" cy="3920644"/>
          </a:xfrm>
          <a:custGeom>
            <a:avLst/>
            <a:gdLst/>
            <a:ahLst/>
            <a:cxnLst/>
            <a:rect l="l" t="t" r="r" b="b"/>
            <a:pathLst>
              <a:path w="10516121" h="3920644">
                <a:moveTo>
                  <a:pt x="0" y="0"/>
                </a:moveTo>
                <a:lnTo>
                  <a:pt x="10516121" y="0"/>
                </a:lnTo>
                <a:lnTo>
                  <a:pt x="10516121" y="3920644"/>
                </a:lnTo>
                <a:lnTo>
                  <a:pt x="0" y="3920644"/>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a:t>
            </a:r>
          </a:p>
        </p:txBody>
      </p:sp>
      <p:sp>
        <p:nvSpPr>
          <p:cNvPr id="7" name="TextBox 7"/>
          <p:cNvSpPr txBox="1"/>
          <p:nvPr/>
        </p:nvSpPr>
        <p:spPr>
          <a:xfrm>
            <a:off x="12100619" y="2426032"/>
            <a:ext cx="5401622" cy="7047723"/>
          </a:xfrm>
          <a:prstGeom prst="rect">
            <a:avLst/>
          </a:prstGeom>
        </p:spPr>
        <p:txBody>
          <a:bodyPr lIns="0" tIns="0" rIns="0" bIns="0" rtlCol="0" anchor="t">
            <a:spAutoFit/>
          </a:bodyPr>
          <a:lstStyle/>
          <a:p>
            <a:pPr algn="l">
              <a:lnSpc>
                <a:spcPts val="4200"/>
              </a:lnSpc>
            </a:pPr>
            <a:r>
              <a:rPr lang="en-US" sz="3000">
                <a:solidFill>
                  <a:srgbClr val="000000"/>
                </a:solidFill>
                <a:latin typeface="Fredoka"/>
              </a:rPr>
              <a:t>Once all predictors are trained we still have an ensemble!!</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However, the voting method is made giving different weight to each method depending on the overall accuracy</a:t>
            </a:r>
          </a:p>
          <a:p>
            <a:pPr algn="l">
              <a:lnSpc>
                <a:spcPts val="4200"/>
              </a:lnSpc>
            </a:pPr>
            <a:endParaRPr lang="en-US" sz="3000">
              <a:solidFill>
                <a:srgbClr val="000000"/>
              </a:solidFill>
              <a:latin typeface="Fredoka"/>
            </a:endParaRPr>
          </a:p>
          <a:p>
            <a:pPr algn="l">
              <a:lnSpc>
                <a:spcPts val="4200"/>
              </a:lnSpc>
            </a:pPr>
            <a:r>
              <a:rPr lang="en-US" sz="3000">
                <a:solidFill>
                  <a:srgbClr val="008037"/>
                </a:solidFill>
                <a:latin typeface="Fredoka"/>
              </a:rPr>
              <a:t>These weights are themselves optimized in the machine learning process</a:t>
            </a:r>
          </a:p>
          <a:p>
            <a:pPr algn="l">
              <a:lnSpc>
                <a:spcPts val="4200"/>
              </a:lnSpc>
            </a:pPr>
            <a:endParaRPr lang="en-US" sz="3000">
              <a:solidFill>
                <a:srgbClr val="008037"/>
              </a:solidFill>
              <a:latin typeface="Fredok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498937" y="3012263"/>
            <a:ext cx="9975470" cy="2329872"/>
          </a:xfrm>
          <a:custGeom>
            <a:avLst/>
            <a:gdLst/>
            <a:ahLst/>
            <a:cxnLst/>
            <a:rect l="l" t="t" r="r" b="b"/>
            <a:pathLst>
              <a:path w="9975470" h="2329872">
                <a:moveTo>
                  <a:pt x="0" y="0"/>
                </a:moveTo>
                <a:lnTo>
                  <a:pt x="9975471" y="0"/>
                </a:lnTo>
                <a:lnTo>
                  <a:pt x="9975471" y="2329872"/>
                </a:lnTo>
                <a:lnTo>
                  <a:pt x="0" y="2329872"/>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ADA BOOSTING - CODE SNIP</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1189750" y="2405901"/>
            <a:ext cx="15050384" cy="2584748"/>
          </a:xfrm>
          <a:prstGeom prst="rect">
            <a:avLst/>
          </a:prstGeom>
        </p:spPr>
        <p:txBody>
          <a:bodyPr lIns="0" tIns="0" rIns="0" bIns="0" rtlCol="0" anchor="t">
            <a:spAutoFit/>
          </a:bodyPr>
          <a:lstStyle/>
          <a:p>
            <a:pPr algn="l">
              <a:lnSpc>
                <a:spcPts val="3547"/>
              </a:lnSpc>
            </a:pPr>
            <a:r>
              <a:rPr lang="en-US" sz="2533">
                <a:solidFill>
                  <a:srgbClr val="000000"/>
                </a:solidFill>
                <a:latin typeface="Fredoka"/>
              </a:rPr>
              <a:t>Similarly to AdaBoost, Gradient Boosting works be sequentially adding predictors to an ensemble each correcting its predecessor.</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The difference is that Gradient Boosting tries to </a:t>
            </a:r>
            <a:r>
              <a:rPr lang="en-US" sz="2533">
                <a:solidFill>
                  <a:srgbClr val="008037"/>
                </a:solidFill>
                <a:latin typeface="Fredoka"/>
              </a:rPr>
              <a:t>fit the new predictor to the residual errors made by the previous predictor</a:t>
            </a:r>
          </a:p>
          <a:p>
            <a:pPr algn="l">
              <a:lnSpc>
                <a:spcPts val="3547"/>
              </a:lnSpc>
            </a:pPr>
            <a:endParaRPr lang="en-US" sz="2533">
              <a:solidFill>
                <a:srgbClr val="008037"/>
              </a:solidFill>
              <a:latin typeface="Fredoka"/>
            </a:endParaRPr>
          </a:p>
        </p:txBody>
      </p:sp>
      <p:sp>
        <p:nvSpPr>
          <p:cNvPr id="6" name="Freeform 6"/>
          <p:cNvSpPr/>
          <p:nvPr/>
        </p:nvSpPr>
        <p:spPr>
          <a:xfrm>
            <a:off x="2911140" y="5266045"/>
            <a:ext cx="10211018" cy="3821427"/>
          </a:xfrm>
          <a:custGeom>
            <a:avLst/>
            <a:gdLst/>
            <a:ahLst/>
            <a:cxnLst/>
            <a:rect l="l" t="t" r="r" b="b"/>
            <a:pathLst>
              <a:path w="10211018" h="3821427">
                <a:moveTo>
                  <a:pt x="0" y="0"/>
                </a:moveTo>
                <a:lnTo>
                  <a:pt x="10211018" y="0"/>
                </a:lnTo>
                <a:lnTo>
                  <a:pt x="10211018" y="3821427"/>
                </a:lnTo>
                <a:lnTo>
                  <a:pt x="0" y="3821427"/>
                </a:lnTo>
                <a:lnTo>
                  <a:pt x="0" y="0"/>
                </a:lnTo>
                <a:close/>
              </a:path>
            </a:pathLst>
          </a:custGeom>
          <a:blipFill>
            <a:blip r:embed="rId2"/>
            <a:stretch>
              <a:fillRect/>
            </a:stretch>
          </a:blipFill>
        </p:spPr>
        <p:txBody>
          <a:bodyPr/>
          <a:lstStyle/>
          <a:p>
            <a:endParaRPr lang="en-PT"/>
          </a:p>
        </p:txBody>
      </p:sp>
      <p:sp>
        <p:nvSpPr>
          <p:cNvPr id="7" name="TextBox 7"/>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7" name="Freeform 7"/>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8" name="Freeform 8"/>
          <p:cNvSpPr/>
          <p:nvPr/>
        </p:nvSpPr>
        <p:spPr>
          <a:xfrm>
            <a:off x="9144000" y="3929559"/>
            <a:ext cx="6999976" cy="1274622"/>
          </a:xfrm>
          <a:custGeom>
            <a:avLst/>
            <a:gdLst/>
            <a:ahLst/>
            <a:cxnLst/>
            <a:rect l="l" t="t" r="r" b="b"/>
            <a:pathLst>
              <a:path w="6999976" h="1274622">
                <a:moveTo>
                  <a:pt x="0" y="0"/>
                </a:moveTo>
                <a:lnTo>
                  <a:pt x="6999976" y="0"/>
                </a:lnTo>
                <a:lnTo>
                  <a:pt x="6999976" y="1274622"/>
                </a:lnTo>
                <a:lnTo>
                  <a:pt x="0" y="1274622"/>
                </a:lnTo>
                <a:lnTo>
                  <a:pt x="0" y="0"/>
                </a:lnTo>
                <a:close/>
              </a:path>
            </a:pathLst>
          </a:custGeom>
          <a:blipFill>
            <a:blip r:embed="rId3"/>
            <a:stretch>
              <a:fillRect/>
            </a:stretch>
          </a:blipFill>
        </p:spPr>
        <p:txBody>
          <a:bodyPr/>
          <a:lstStyle/>
          <a:p>
            <a:endParaRPr lang="en-PT"/>
          </a:p>
        </p:txBody>
      </p:sp>
      <p:sp>
        <p:nvSpPr>
          <p:cNvPr id="9" name="Freeform 9"/>
          <p:cNvSpPr/>
          <p:nvPr/>
        </p:nvSpPr>
        <p:spPr>
          <a:xfrm>
            <a:off x="9286018" y="6009716"/>
            <a:ext cx="5859993" cy="941150"/>
          </a:xfrm>
          <a:custGeom>
            <a:avLst/>
            <a:gdLst/>
            <a:ahLst/>
            <a:cxnLst/>
            <a:rect l="l" t="t" r="r" b="b"/>
            <a:pathLst>
              <a:path w="5859993" h="941150">
                <a:moveTo>
                  <a:pt x="0" y="0"/>
                </a:moveTo>
                <a:lnTo>
                  <a:pt x="5859993" y="0"/>
                </a:lnTo>
                <a:lnTo>
                  <a:pt x="5859993" y="941151"/>
                </a:lnTo>
                <a:lnTo>
                  <a:pt x="0" y="941151"/>
                </a:lnTo>
                <a:lnTo>
                  <a:pt x="0" y="0"/>
                </a:lnTo>
                <a:close/>
              </a:path>
            </a:pathLst>
          </a:custGeom>
          <a:blipFill>
            <a:blip r:embed="rId4"/>
            <a:stretch>
              <a:fillRect/>
            </a:stretch>
          </a:blipFill>
        </p:spPr>
        <p:txBody>
          <a:bodyPr/>
          <a:lstStyle/>
          <a:p>
            <a:endParaRPr lang="en-PT"/>
          </a:p>
        </p:txBody>
      </p:sp>
      <p:sp>
        <p:nvSpPr>
          <p:cNvPr id="10" name="Freeform 10"/>
          <p:cNvSpPr/>
          <p:nvPr/>
        </p:nvSpPr>
        <p:spPr>
          <a:xfrm>
            <a:off x="2862951" y="8065953"/>
            <a:ext cx="10387921" cy="556839"/>
          </a:xfrm>
          <a:custGeom>
            <a:avLst/>
            <a:gdLst/>
            <a:ahLst/>
            <a:cxnLst/>
            <a:rect l="l" t="t" r="r" b="b"/>
            <a:pathLst>
              <a:path w="10387921" h="556839">
                <a:moveTo>
                  <a:pt x="0" y="0"/>
                </a:moveTo>
                <a:lnTo>
                  <a:pt x="10387921" y="0"/>
                </a:lnTo>
                <a:lnTo>
                  <a:pt x="10387921" y="556838"/>
                </a:lnTo>
                <a:lnTo>
                  <a:pt x="0" y="556838"/>
                </a:lnTo>
                <a:lnTo>
                  <a:pt x="0" y="0"/>
                </a:lnTo>
                <a:close/>
              </a:path>
            </a:pathLst>
          </a:custGeom>
          <a:blipFill>
            <a:blip r:embed="rId5"/>
            <a:stretch>
              <a:fillRect/>
            </a:stretch>
          </a:blipFill>
        </p:spPr>
        <p:txBody>
          <a:bodyPr/>
          <a:lstStyle/>
          <a:p>
            <a:endParaRPr lang="en-PT"/>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7" name="Freeform 7"/>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8" name="TextBox 8"/>
          <p:cNvSpPr txBox="1"/>
          <p:nvPr/>
        </p:nvSpPr>
        <p:spPr>
          <a:xfrm>
            <a:off x="949008" y="5434910"/>
            <a:ext cx="8538323" cy="424787"/>
          </a:xfrm>
          <a:prstGeom prst="rect">
            <a:avLst/>
          </a:prstGeom>
        </p:spPr>
        <p:txBody>
          <a:bodyPr lIns="0" tIns="0" rIns="0" bIns="0" rtlCol="0" anchor="t">
            <a:spAutoFit/>
          </a:bodyPr>
          <a:lstStyle/>
          <a:p>
            <a:pPr algn="l">
              <a:lnSpc>
                <a:spcPts val="3547"/>
              </a:lnSpc>
            </a:pPr>
            <a:r>
              <a:rPr lang="en-US" sz="2533">
                <a:solidFill>
                  <a:srgbClr val="000000"/>
                </a:solidFill>
                <a:latin typeface="Fredoka"/>
              </a:rPr>
              <a:t>I am now going to see the mistakes made by my fit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7" name="Freeform 7"/>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8" name="Freeform 8"/>
          <p:cNvSpPr/>
          <p:nvPr/>
        </p:nvSpPr>
        <p:spPr>
          <a:xfrm>
            <a:off x="9144000" y="3929559"/>
            <a:ext cx="6999976" cy="1274622"/>
          </a:xfrm>
          <a:custGeom>
            <a:avLst/>
            <a:gdLst/>
            <a:ahLst/>
            <a:cxnLst/>
            <a:rect l="l" t="t" r="r" b="b"/>
            <a:pathLst>
              <a:path w="6999976" h="1274622">
                <a:moveTo>
                  <a:pt x="0" y="0"/>
                </a:moveTo>
                <a:lnTo>
                  <a:pt x="6999976" y="0"/>
                </a:lnTo>
                <a:lnTo>
                  <a:pt x="6999976" y="1274622"/>
                </a:lnTo>
                <a:lnTo>
                  <a:pt x="0" y="1274622"/>
                </a:lnTo>
                <a:lnTo>
                  <a:pt x="0" y="0"/>
                </a:lnTo>
                <a:close/>
              </a:path>
            </a:pathLst>
          </a:custGeom>
          <a:blipFill>
            <a:blip r:embed="rId3"/>
            <a:stretch>
              <a:fillRect/>
            </a:stretch>
          </a:blipFill>
        </p:spPr>
        <p:txBody>
          <a:bodyPr/>
          <a:lstStyle/>
          <a:p>
            <a:endParaRPr lang="en-PT"/>
          </a:p>
        </p:txBody>
      </p:sp>
      <p:sp>
        <p:nvSpPr>
          <p:cNvPr id="9" name="TextBox 9"/>
          <p:cNvSpPr txBox="1"/>
          <p:nvPr/>
        </p:nvSpPr>
        <p:spPr>
          <a:xfrm>
            <a:off x="949008" y="5434910"/>
            <a:ext cx="8538323" cy="2584748"/>
          </a:xfrm>
          <a:prstGeom prst="rect">
            <a:avLst/>
          </a:prstGeom>
        </p:spPr>
        <p:txBody>
          <a:bodyPr lIns="0" tIns="0" rIns="0" bIns="0" rtlCol="0" anchor="t">
            <a:spAutoFit/>
          </a:bodyPr>
          <a:lstStyle/>
          <a:p>
            <a:pPr algn="l">
              <a:lnSpc>
                <a:spcPts val="3547"/>
              </a:lnSpc>
            </a:pPr>
            <a:r>
              <a:rPr lang="en-US" sz="2533">
                <a:solidFill>
                  <a:srgbClr val="000000"/>
                </a:solidFill>
                <a:latin typeface="Fredoka"/>
              </a:rPr>
              <a:t>I am now going to see the mistakes made by my fit</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Compute the array of those mistakes</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and then try to create a model that based on the input features X, </a:t>
            </a:r>
            <a:r>
              <a:rPr lang="en-US" sz="2533">
                <a:solidFill>
                  <a:srgbClr val="008037"/>
                </a:solidFill>
                <a:latin typeface="Fredoka"/>
              </a:rPr>
              <a:t>predicts the errors!!!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6" name="Freeform 6"/>
          <p:cNvSpPr/>
          <p:nvPr/>
        </p:nvSpPr>
        <p:spPr>
          <a:xfrm>
            <a:off x="9144000" y="3929559"/>
            <a:ext cx="6999976" cy="1274622"/>
          </a:xfrm>
          <a:custGeom>
            <a:avLst/>
            <a:gdLst/>
            <a:ahLst/>
            <a:cxnLst/>
            <a:rect l="l" t="t" r="r" b="b"/>
            <a:pathLst>
              <a:path w="6999976" h="1274622">
                <a:moveTo>
                  <a:pt x="0" y="0"/>
                </a:moveTo>
                <a:lnTo>
                  <a:pt x="6999976" y="0"/>
                </a:lnTo>
                <a:lnTo>
                  <a:pt x="6999976" y="1274622"/>
                </a:lnTo>
                <a:lnTo>
                  <a:pt x="0" y="1274622"/>
                </a:lnTo>
                <a:lnTo>
                  <a:pt x="0" y="0"/>
                </a:lnTo>
                <a:close/>
              </a:path>
            </a:pathLst>
          </a:custGeom>
          <a:blipFill>
            <a:blip r:embed="rId3"/>
            <a:stretch>
              <a:fillRect/>
            </a:stretch>
          </a:blipFill>
        </p:spPr>
        <p:txBody>
          <a:bodyPr/>
          <a:lstStyle/>
          <a:p>
            <a:endParaRPr lang="en-PT"/>
          </a:p>
        </p:txBody>
      </p:sp>
      <p:sp>
        <p:nvSpPr>
          <p:cNvPr id="7" name="Freeform 7"/>
          <p:cNvSpPr/>
          <p:nvPr/>
        </p:nvSpPr>
        <p:spPr>
          <a:xfrm>
            <a:off x="9286018" y="6009716"/>
            <a:ext cx="5859993" cy="941150"/>
          </a:xfrm>
          <a:custGeom>
            <a:avLst/>
            <a:gdLst/>
            <a:ahLst/>
            <a:cxnLst/>
            <a:rect l="l" t="t" r="r" b="b"/>
            <a:pathLst>
              <a:path w="5859993" h="941150">
                <a:moveTo>
                  <a:pt x="0" y="0"/>
                </a:moveTo>
                <a:lnTo>
                  <a:pt x="5859993" y="0"/>
                </a:lnTo>
                <a:lnTo>
                  <a:pt x="5859993" y="941151"/>
                </a:lnTo>
                <a:lnTo>
                  <a:pt x="0" y="941151"/>
                </a:lnTo>
                <a:lnTo>
                  <a:pt x="0" y="0"/>
                </a:lnTo>
                <a:close/>
              </a:path>
            </a:pathLst>
          </a:custGeom>
          <a:blipFill>
            <a:blip r:embed="rId4"/>
            <a:stretch>
              <a:fillRect/>
            </a:stretch>
          </a:blipFill>
        </p:spPr>
        <p:txBody>
          <a:bodyPr/>
          <a:lstStyle/>
          <a:p>
            <a:endParaRPr lang="en-PT"/>
          </a:p>
        </p:txBody>
      </p:sp>
      <p:sp>
        <p:nvSpPr>
          <p:cNvPr id="8" name="Freeform 8"/>
          <p:cNvSpPr/>
          <p:nvPr/>
        </p:nvSpPr>
        <p:spPr>
          <a:xfrm>
            <a:off x="9144000" y="5204181"/>
            <a:ext cx="7472737" cy="4222096"/>
          </a:xfrm>
          <a:custGeom>
            <a:avLst/>
            <a:gdLst/>
            <a:ahLst/>
            <a:cxnLst/>
            <a:rect l="l" t="t" r="r" b="b"/>
            <a:pathLst>
              <a:path w="7472737" h="4222096">
                <a:moveTo>
                  <a:pt x="0" y="0"/>
                </a:moveTo>
                <a:lnTo>
                  <a:pt x="7472737" y="0"/>
                </a:lnTo>
                <a:lnTo>
                  <a:pt x="7472737" y="4222096"/>
                </a:lnTo>
                <a:lnTo>
                  <a:pt x="0" y="4222096"/>
                </a:lnTo>
                <a:lnTo>
                  <a:pt x="0" y="0"/>
                </a:lnTo>
                <a:close/>
              </a:path>
            </a:pathLst>
          </a:custGeom>
          <a:blipFill>
            <a:blip r:embed="rId5"/>
            <a:stretch>
              <a:fillRect/>
            </a:stretch>
          </a:blipFill>
        </p:spPr>
        <p:txBody>
          <a:bodyPr/>
          <a:lstStyle/>
          <a:p>
            <a:endParaRPr lang="en-PT"/>
          </a:p>
        </p:txBody>
      </p:sp>
      <p:sp>
        <p:nvSpPr>
          <p:cNvPr id="9" name="TextBox 9"/>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10" name="TextBox 10"/>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11" name="TextBox 11"/>
          <p:cNvSpPr txBox="1"/>
          <p:nvPr/>
        </p:nvSpPr>
        <p:spPr>
          <a:xfrm>
            <a:off x="1028700" y="5086350"/>
            <a:ext cx="6706377"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Cool, now why don't I repeat that and tree to see the error I have in predicting the errors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5793799" y="3289648"/>
            <a:ext cx="10959060" cy="5827733"/>
          </a:xfrm>
          <a:custGeom>
            <a:avLst/>
            <a:gdLst/>
            <a:ahLst/>
            <a:cxnLst/>
            <a:rect l="l" t="t" r="r" b="b"/>
            <a:pathLst>
              <a:path w="10959060" h="5827733">
                <a:moveTo>
                  <a:pt x="0" y="0"/>
                </a:moveTo>
                <a:lnTo>
                  <a:pt x="10959060" y="0"/>
                </a:lnTo>
                <a:lnTo>
                  <a:pt x="10959060" y="5827733"/>
                </a:lnTo>
                <a:lnTo>
                  <a:pt x="0" y="5827733"/>
                </a:lnTo>
                <a:lnTo>
                  <a:pt x="0" y="0"/>
                </a:lnTo>
                <a:close/>
              </a:path>
            </a:pathLst>
          </a:custGeom>
          <a:blipFill>
            <a:blip r:embed="rId2"/>
            <a:stretch>
              <a:fillRect l="-700" r="-700"/>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WHAT ARE ENSEMBLE METHODS?</a:t>
            </a:r>
          </a:p>
        </p:txBody>
      </p:sp>
      <p:sp>
        <p:nvSpPr>
          <p:cNvPr id="7" name="TextBox 7"/>
          <p:cNvSpPr txBox="1"/>
          <p:nvPr/>
        </p:nvSpPr>
        <p:spPr>
          <a:xfrm>
            <a:off x="949008" y="1970376"/>
            <a:ext cx="9689582" cy="10039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I'm quite happy with my results but I feel I should get external validation. What are my choices?</a:t>
            </a:r>
          </a:p>
        </p:txBody>
      </p:sp>
      <p:sp>
        <p:nvSpPr>
          <p:cNvPr id="8" name="TextBox 8"/>
          <p:cNvSpPr txBox="1"/>
          <p:nvPr/>
        </p:nvSpPr>
        <p:spPr>
          <a:xfrm>
            <a:off x="949008" y="4651050"/>
            <a:ext cx="4213877" cy="4924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1 - Ask Chef Ramsay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6" name="Freeform 6"/>
          <p:cNvSpPr/>
          <p:nvPr/>
        </p:nvSpPr>
        <p:spPr>
          <a:xfrm>
            <a:off x="9144000" y="3929559"/>
            <a:ext cx="6999976" cy="1274622"/>
          </a:xfrm>
          <a:custGeom>
            <a:avLst/>
            <a:gdLst/>
            <a:ahLst/>
            <a:cxnLst/>
            <a:rect l="l" t="t" r="r" b="b"/>
            <a:pathLst>
              <a:path w="6999976" h="1274622">
                <a:moveTo>
                  <a:pt x="0" y="0"/>
                </a:moveTo>
                <a:lnTo>
                  <a:pt x="6999976" y="0"/>
                </a:lnTo>
                <a:lnTo>
                  <a:pt x="6999976" y="1274622"/>
                </a:lnTo>
                <a:lnTo>
                  <a:pt x="0" y="1274622"/>
                </a:lnTo>
                <a:lnTo>
                  <a:pt x="0" y="0"/>
                </a:lnTo>
                <a:close/>
              </a:path>
            </a:pathLst>
          </a:custGeom>
          <a:blipFill>
            <a:blip r:embed="rId3"/>
            <a:stretch>
              <a:fillRect/>
            </a:stretch>
          </a:blipFill>
        </p:spPr>
        <p:txBody>
          <a:bodyPr/>
          <a:lstStyle/>
          <a:p>
            <a:endParaRPr lang="en-PT"/>
          </a:p>
        </p:txBody>
      </p:sp>
      <p:sp>
        <p:nvSpPr>
          <p:cNvPr id="7" name="Freeform 7"/>
          <p:cNvSpPr/>
          <p:nvPr/>
        </p:nvSpPr>
        <p:spPr>
          <a:xfrm>
            <a:off x="9286018" y="6009716"/>
            <a:ext cx="5859993" cy="941150"/>
          </a:xfrm>
          <a:custGeom>
            <a:avLst/>
            <a:gdLst/>
            <a:ahLst/>
            <a:cxnLst/>
            <a:rect l="l" t="t" r="r" b="b"/>
            <a:pathLst>
              <a:path w="5859993" h="941150">
                <a:moveTo>
                  <a:pt x="0" y="0"/>
                </a:moveTo>
                <a:lnTo>
                  <a:pt x="5859993" y="0"/>
                </a:lnTo>
                <a:lnTo>
                  <a:pt x="5859993" y="941151"/>
                </a:lnTo>
                <a:lnTo>
                  <a:pt x="0" y="941151"/>
                </a:lnTo>
                <a:lnTo>
                  <a:pt x="0" y="0"/>
                </a:lnTo>
                <a:close/>
              </a:path>
            </a:pathLst>
          </a:custGeom>
          <a:blipFill>
            <a:blip r:embed="rId4"/>
            <a:stretch>
              <a:fillRect/>
            </a:stretch>
          </a:blipFill>
        </p:spPr>
        <p:txBody>
          <a:bodyPr/>
          <a:lstStyle/>
          <a:p>
            <a:endParaRPr lang="en-PT"/>
          </a:p>
        </p:txBody>
      </p:sp>
      <p:sp>
        <p:nvSpPr>
          <p:cNvPr id="8" name="TextBox 8"/>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9" name="TextBox 9"/>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10" name="TextBox 10"/>
          <p:cNvSpPr txBox="1"/>
          <p:nvPr/>
        </p:nvSpPr>
        <p:spPr>
          <a:xfrm>
            <a:off x="1028700" y="5086350"/>
            <a:ext cx="6706377"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Cool, now why don't I repeat that and tree to see the error I have in predicting the errors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1189750" y="2405901"/>
            <a:ext cx="15050384" cy="1288771"/>
          </a:xfrm>
          <a:prstGeom prst="rect">
            <a:avLst/>
          </a:prstGeom>
        </p:spPr>
        <p:txBody>
          <a:bodyPr lIns="0" tIns="0" rIns="0" bIns="0" rtlCol="0" anchor="t">
            <a:spAutoFit/>
          </a:bodyPr>
          <a:lstStyle/>
          <a:p>
            <a:pPr algn="l">
              <a:lnSpc>
                <a:spcPts val="3547"/>
              </a:lnSpc>
            </a:pPr>
            <a:r>
              <a:rPr lang="en-US" sz="2533">
                <a:solidFill>
                  <a:srgbClr val="000000"/>
                </a:solidFill>
                <a:latin typeface="Fredoka"/>
              </a:rPr>
              <a:t>Sounds confusing, in practice what does this mean?If I have a training dataset X and a target variable y:</a:t>
            </a:r>
          </a:p>
          <a:p>
            <a:pPr algn="l">
              <a:lnSpc>
                <a:spcPts val="3547"/>
              </a:lnSpc>
            </a:pPr>
            <a:endParaRPr lang="en-US" sz="2533">
              <a:solidFill>
                <a:srgbClr val="000000"/>
              </a:solidFill>
              <a:latin typeface="Fredoka"/>
            </a:endParaRPr>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a:t>
            </a:r>
          </a:p>
        </p:txBody>
      </p:sp>
      <p:sp>
        <p:nvSpPr>
          <p:cNvPr id="7" name="Freeform 7"/>
          <p:cNvSpPr/>
          <p:nvPr/>
        </p:nvSpPr>
        <p:spPr>
          <a:xfrm>
            <a:off x="1028700" y="3929559"/>
            <a:ext cx="6291582" cy="759665"/>
          </a:xfrm>
          <a:custGeom>
            <a:avLst/>
            <a:gdLst/>
            <a:ahLst/>
            <a:cxnLst/>
            <a:rect l="l" t="t" r="r" b="b"/>
            <a:pathLst>
              <a:path w="6291582" h="759665">
                <a:moveTo>
                  <a:pt x="0" y="0"/>
                </a:moveTo>
                <a:lnTo>
                  <a:pt x="6291582" y="0"/>
                </a:lnTo>
                <a:lnTo>
                  <a:pt x="6291582" y="759664"/>
                </a:lnTo>
                <a:lnTo>
                  <a:pt x="0" y="759664"/>
                </a:lnTo>
                <a:lnTo>
                  <a:pt x="0" y="0"/>
                </a:lnTo>
                <a:close/>
              </a:path>
            </a:pathLst>
          </a:custGeom>
          <a:blipFill>
            <a:blip r:embed="rId2"/>
            <a:stretch>
              <a:fillRect/>
            </a:stretch>
          </a:blipFill>
        </p:spPr>
        <p:txBody>
          <a:bodyPr/>
          <a:lstStyle/>
          <a:p>
            <a:endParaRPr lang="en-PT"/>
          </a:p>
        </p:txBody>
      </p:sp>
      <p:sp>
        <p:nvSpPr>
          <p:cNvPr id="8" name="Freeform 8"/>
          <p:cNvSpPr/>
          <p:nvPr/>
        </p:nvSpPr>
        <p:spPr>
          <a:xfrm>
            <a:off x="9144000" y="3929559"/>
            <a:ext cx="6999976" cy="1274622"/>
          </a:xfrm>
          <a:custGeom>
            <a:avLst/>
            <a:gdLst/>
            <a:ahLst/>
            <a:cxnLst/>
            <a:rect l="l" t="t" r="r" b="b"/>
            <a:pathLst>
              <a:path w="6999976" h="1274622">
                <a:moveTo>
                  <a:pt x="0" y="0"/>
                </a:moveTo>
                <a:lnTo>
                  <a:pt x="6999976" y="0"/>
                </a:lnTo>
                <a:lnTo>
                  <a:pt x="6999976" y="1274622"/>
                </a:lnTo>
                <a:lnTo>
                  <a:pt x="0" y="1274622"/>
                </a:lnTo>
                <a:lnTo>
                  <a:pt x="0" y="0"/>
                </a:lnTo>
                <a:close/>
              </a:path>
            </a:pathLst>
          </a:custGeom>
          <a:blipFill>
            <a:blip r:embed="rId3"/>
            <a:stretch>
              <a:fillRect/>
            </a:stretch>
          </a:blipFill>
        </p:spPr>
        <p:txBody>
          <a:bodyPr/>
          <a:lstStyle/>
          <a:p>
            <a:endParaRPr lang="en-PT"/>
          </a:p>
        </p:txBody>
      </p:sp>
      <p:sp>
        <p:nvSpPr>
          <p:cNvPr id="9" name="Freeform 9"/>
          <p:cNvSpPr/>
          <p:nvPr/>
        </p:nvSpPr>
        <p:spPr>
          <a:xfrm>
            <a:off x="9286018" y="6009716"/>
            <a:ext cx="5859993" cy="941150"/>
          </a:xfrm>
          <a:custGeom>
            <a:avLst/>
            <a:gdLst/>
            <a:ahLst/>
            <a:cxnLst/>
            <a:rect l="l" t="t" r="r" b="b"/>
            <a:pathLst>
              <a:path w="5859993" h="941150">
                <a:moveTo>
                  <a:pt x="0" y="0"/>
                </a:moveTo>
                <a:lnTo>
                  <a:pt x="5859993" y="0"/>
                </a:lnTo>
                <a:lnTo>
                  <a:pt x="5859993" y="941151"/>
                </a:lnTo>
                <a:lnTo>
                  <a:pt x="0" y="941151"/>
                </a:lnTo>
                <a:lnTo>
                  <a:pt x="0" y="0"/>
                </a:lnTo>
                <a:close/>
              </a:path>
            </a:pathLst>
          </a:custGeom>
          <a:blipFill>
            <a:blip r:embed="rId4"/>
            <a:stretch>
              <a:fillRect/>
            </a:stretch>
          </a:blipFill>
        </p:spPr>
        <p:txBody>
          <a:bodyPr/>
          <a:lstStyle/>
          <a:p>
            <a:endParaRPr lang="en-PT"/>
          </a:p>
        </p:txBody>
      </p:sp>
      <p:sp>
        <p:nvSpPr>
          <p:cNvPr id="10" name="Freeform 10"/>
          <p:cNvSpPr/>
          <p:nvPr/>
        </p:nvSpPr>
        <p:spPr>
          <a:xfrm>
            <a:off x="7022054" y="8106215"/>
            <a:ext cx="10387921" cy="556839"/>
          </a:xfrm>
          <a:custGeom>
            <a:avLst/>
            <a:gdLst/>
            <a:ahLst/>
            <a:cxnLst/>
            <a:rect l="l" t="t" r="r" b="b"/>
            <a:pathLst>
              <a:path w="10387921" h="556839">
                <a:moveTo>
                  <a:pt x="0" y="0"/>
                </a:moveTo>
                <a:lnTo>
                  <a:pt x="10387921" y="0"/>
                </a:lnTo>
                <a:lnTo>
                  <a:pt x="10387921" y="556839"/>
                </a:lnTo>
                <a:lnTo>
                  <a:pt x="0" y="556839"/>
                </a:lnTo>
                <a:lnTo>
                  <a:pt x="0" y="0"/>
                </a:lnTo>
                <a:close/>
              </a:path>
            </a:pathLst>
          </a:custGeom>
          <a:blipFill>
            <a:blip r:embed="rId5"/>
            <a:stretch>
              <a:fillRect/>
            </a:stretch>
          </a:blipFill>
        </p:spPr>
        <p:txBody>
          <a:bodyPr/>
          <a:lstStyle/>
          <a:p>
            <a:endParaRPr lang="en-PT"/>
          </a:p>
        </p:txBody>
      </p:sp>
      <p:sp>
        <p:nvSpPr>
          <p:cNvPr id="11" name="TextBox 11"/>
          <p:cNvSpPr txBox="1"/>
          <p:nvPr/>
        </p:nvSpPr>
        <p:spPr>
          <a:xfrm>
            <a:off x="949008" y="5662096"/>
            <a:ext cx="6073046" cy="3880724"/>
          </a:xfrm>
          <a:prstGeom prst="rect">
            <a:avLst/>
          </a:prstGeom>
        </p:spPr>
        <p:txBody>
          <a:bodyPr lIns="0" tIns="0" rIns="0" bIns="0" rtlCol="0" anchor="t">
            <a:spAutoFit/>
          </a:bodyPr>
          <a:lstStyle/>
          <a:p>
            <a:pPr algn="l">
              <a:lnSpc>
                <a:spcPts val="3547"/>
              </a:lnSpc>
            </a:pPr>
            <a:r>
              <a:rPr lang="en-US" sz="2533">
                <a:solidFill>
                  <a:srgbClr val="000000"/>
                </a:solidFill>
                <a:latin typeface="Fredoka"/>
              </a:rPr>
              <a:t>Finally, I have 3 models: </a:t>
            </a:r>
          </a:p>
          <a:p>
            <a:pPr algn="l">
              <a:lnSpc>
                <a:spcPts val="3547"/>
              </a:lnSpc>
            </a:pPr>
            <a:r>
              <a:rPr lang="en-US" sz="2533">
                <a:solidFill>
                  <a:srgbClr val="000000"/>
                </a:solidFill>
                <a:latin typeface="Fredoka"/>
              </a:rPr>
              <a:t>one for y</a:t>
            </a:r>
          </a:p>
          <a:p>
            <a:pPr algn="l">
              <a:lnSpc>
                <a:spcPts val="3547"/>
              </a:lnSpc>
            </a:pPr>
            <a:r>
              <a:rPr lang="en-US" sz="2533">
                <a:solidFill>
                  <a:srgbClr val="000000"/>
                </a:solidFill>
                <a:latin typeface="Fredoka"/>
              </a:rPr>
              <a:t>one for the error in y</a:t>
            </a:r>
          </a:p>
          <a:p>
            <a:pPr algn="l">
              <a:lnSpc>
                <a:spcPts val="3547"/>
              </a:lnSpc>
            </a:pPr>
            <a:r>
              <a:rPr lang="en-US" sz="2533">
                <a:solidFill>
                  <a:srgbClr val="000000"/>
                </a:solidFill>
                <a:latin typeface="Fredoka"/>
              </a:rPr>
              <a:t>one for the error in the error in y</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pass a new datapoint through the 3 and add the results!!!</a:t>
            </a:r>
          </a:p>
          <a:p>
            <a:pPr algn="l">
              <a:lnSpc>
                <a:spcPts val="3547"/>
              </a:lnSpc>
            </a:pPr>
            <a:endParaRPr lang="en-US" sz="2533">
              <a:solidFill>
                <a:srgbClr val="000000"/>
              </a:solidFill>
              <a:latin typeface="Fredoka"/>
            </a:endParaRPr>
          </a:p>
          <a:p>
            <a:pPr algn="l">
              <a:lnSpc>
                <a:spcPts val="3547"/>
              </a:lnSpc>
            </a:pPr>
            <a:endParaRPr lang="en-US" sz="2533">
              <a:solidFill>
                <a:srgbClr val="000000"/>
              </a:solidFill>
              <a:latin typeface="Fredoka"/>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1656265" y="2944378"/>
            <a:ext cx="10466065" cy="1660392"/>
          </a:xfrm>
          <a:custGeom>
            <a:avLst/>
            <a:gdLst/>
            <a:ahLst/>
            <a:cxnLst/>
            <a:rect l="l" t="t" r="r" b="b"/>
            <a:pathLst>
              <a:path w="10466065" h="1660392">
                <a:moveTo>
                  <a:pt x="0" y="0"/>
                </a:moveTo>
                <a:lnTo>
                  <a:pt x="10466065" y="0"/>
                </a:lnTo>
                <a:lnTo>
                  <a:pt x="10466065" y="1660392"/>
                </a:lnTo>
                <a:lnTo>
                  <a:pt x="0" y="1660392"/>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 - CODE SNIP</a:t>
            </a:r>
          </a:p>
        </p:txBody>
      </p:sp>
      <p:sp>
        <p:nvSpPr>
          <p:cNvPr id="7" name="TextBox 7"/>
          <p:cNvSpPr txBox="1"/>
          <p:nvPr/>
        </p:nvSpPr>
        <p:spPr>
          <a:xfrm>
            <a:off x="12816886" y="3045031"/>
            <a:ext cx="4442414" cy="856779"/>
          </a:xfrm>
          <a:prstGeom prst="rect">
            <a:avLst/>
          </a:prstGeom>
        </p:spPr>
        <p:txBody>
          <a:bodyPr lIns="0" tIns="0" rIns="0" bIns="0" rtlCol="0" anchor="t">
            <a:spAutoFit/>
          </a:bodyPr>
          <a:lstStyle/>
          <a:p>
            <a:pPr algn="l">
              <a:lnSpc>
                <a:spcPts val="3547"/>
              </a:lnSpc>
            </a:pPr>
            <a:r>
              <a:rPr lang="en-US" sz="2533">
                <a:solidFill>
                  <a:srgbClr val="000000"/>
                </a:solidFill>
                <a:latin typeface="Fredoka"/>
              </a:rPr>
              <a:t>This code is equivalent to the previous examples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5143149" y="1760220"/>
            <a:ext cx="8014001" cy="7693974"/>
          </a:xfrm>
          <a:custGeom>
            <a:avLst/>
            <a:gdLst/>
            <a:ahLst/>
            <a:cxnLst/>
            <a:rect l="l" t="t" r="r" b="b"/>
            <a:pathLst>
              <a:path w="8014001" h="7693974">
                <a:moveTo>
                  <a:pt x="0" y="0"/>
                </a:moveTo>
                <a:lnTo>
                  <a:pt x="8014001" y="0"/>
                </a:lnTo>
                <a:lnTo>
                  <a:pt x="8014001" y="7693974"/>
                </a:lnTo>
                <a:lnTo>
                  <a:pt x="0" y="7693974"/>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GRADIENT BOOSTING - VISUAL MEANING</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3037145" y="2352644"/>
            <a:ext cx="11247409" cy="5903812"/>
          </a:xfrm>
          <a:custGeom>
            <a:avLst/>
            <a:gdLst/>
            <a:ahLst/>
            <a:cxnLst/>
            <a:rect l="l" t="t" r="r" b="b"/>
            <a:pathLst>
              <a:path w="11247409" h="5903812">
                <a:moveTo>
                  <a:pt x="0" y="0"/>
                </a:moveTo>
                <a:lnTo>
                  <a:pt x="11247409" y="0"/>
                </a:lnTo>
                <a:lnTo>
                  <a:pt x="11247409" y="5903812"/>
                </a:lnTo>
                <a:lnTo>
                  <a:pt x="0" y="5903812"/>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SUMMING UP</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199D4"/>
        </a:solidFill>
        <a:effectLst/>
      </p:bgPr>
    </p:bg>
    <p:spTree>
      <p:nvGrpSpPr>
        <p:cNvPr id="1" name=""/>
        <p:cNvGrpSpPr/>
        <p:nvPr/>
      </p:nvGrpSpPr>
      <p:grpSpPr>
        <a:xfrm>
          <a:off x="0" y="0"/>
          <a:ext cx="0" cy="0"/>
          <a:chOff x="0" y="0"/>
          <a:chExt cx="0" cy="0"/>
        </a:xfrm>
      </p:grpSpPr>
      <p:sp>
        <p:nvSpPr>
          <p:cNvPr id="2" name="TextBox 2"/>
          <p:cNvSpPr txBox="1"/>
          <p:nvPr/>
        </p:nvSpPr>
        <p:spPr>
          <a:xfrm>
            <a:off x="3518124" y="3806825"/>
            <a:ext cx="11251751" cy="2873375"/>
          </a:xfrm>
          <a:prstGeom prst="rect">
            <a:avLst/>
          </a:prstGeom>
        </p:spPr>
        <p:txBody>
          <a:bodyPr lIns="0" tIns="0" rIns="0" bIns="0" rtlCol="0" anchor="t">
            <a:spAutoFit/>
          </a:bodyPr>
          <a:lstStyle/>
          <a:p>
            <a:pPr algn="ctr">
              <a:lnSpc>
                <a:spcPts val="11000"/>
              </a:lnSpc>
            </a:pPr>
            <a:r>
              <a:rPr lang="en-US" sz="11000" spc="220">
                <a:solidFill>
                  <a:srgbClr val="FFFFFF"/>
                </a:solidFill>
                <a:latin typeface="Fredoka"/>
              </a:rPr>
              <a:t>ANY QUESTIONS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718001" y="4708200"/>
            <a:ext cx="10206916" cy="2078424"/>
          </a:xfrm>
          <a:custGeom>
            <a:avLst/>
            <a:gdLst/>
            <a:ahLst/>
            <a:cxnLst/>
            <a:rect l="l" t="t" r="r" b="b"/>
            <a:pathLst>
              <a:path w="10206916" h="2078424">
                <a:moveTo>
                  <a:pt x="0" y="0"/>
                </a:moveTo>
                <a:lnTo>
                  <a:pt x="10206916" y="0"/>
                </a:lnTo>
                <a:lnTo>
                  <a:pt x="10206916" y="2078425"/>
                </a:lnTo>
                <a:lnTo>
                  <a:pt x="0" y="2078425"/>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WHAT ARE ENSEMBLE METHODS?</a:t>
            </a:r>
          </a:p>
        </p:txBody>
      </p:sp>
      <p:sp>
        <p:nvSpPr>
          <p:cNvPr id="7" name="TextBox 7"/>
          <p:cNvSpPr txBox="1"/>
          <p:nvPr/>
        </p:nvSpPr>
        <p:spPr>
          <a:xfrm>
            <a:off x="949008" y="1970376"/>
            <a:ext cx="9689582" cy="10039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I'm quite happy with my results but I feel I should get external validation. What are my choices?</a:t>
            </a:r>
          </a:p>
        </p:txBody>
      </p:sp>
      <p:sp>
        <p:nvSpPr>
          <p:cNvPr id="8" name="TextBox 8"/>
          <p:cNvSpPr txBox="1"/>
          <p:nvPr/>
        </p:nvSpPr>
        <p:spPr>
          <a:xfrm>
            <a:off x="949008" y="4651050"/>
            <a:ext cx="4213877" cy="1515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2 - Ask all my family members, friends and students to vote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WHAT ARE ENSEMBLE METHODS?</a:t>
            </a:r>
          </a:p>
        </p:txBody>
      </p:sp>
      <p:sp>
        <p:nvSpPr>
          <p:cNvPr id="6" name="TextBox 6"/>
          <p:cNvSpPr txBox="1"/>
          <p:nvPr/>
        </p:nvSpPr>
        <p:spPr>
          <a:xfrm>
            <a:off x="949008" y="2044171"/>
            <a:ext cx="14782793" cy="20269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Ensemble methods base themselves on the idea that the average opinion of several </a:t>
            </a:r>
            <a:r>
              <a:rPr lang="en-US" sz="3000">
                <a:solidFill>
                  <a:srgbClr val="2199D4"/>
                </a:solidFill>
                <a:latin typeface="Fredoka"/>
              </a:rPr>
              <a:t>weak predictors </a:t>
            </a:r>
            <a:r>
              <a:rPr lang="en-US" sz="3000">
                <a:solidFill>
                  <a:srgbClr val="000000"/>
                </a:solidFill>
                <a:latin typeface="Fredoka"/>
              </a:rPr>
              <a:t>will yield a strong predictor.</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A Group of predictors is called an Ensemble, thus the Ensemble learning method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136031" y="3535181"/>
            <a:ext cx="10565605" cy="4625827"/>
          </a:xfrm>
          <a:custGeom>
            <a:avLst/>
            <a:gdLst/>
            <a:ahLst/>
            <a:cxnLst/>
            <a:rect l="l" t="t" r="r" b="b"/>
            <a:pathLst>
              <a:path w="10565605" h="4625827">
                <a:moveTo>
                  <a:pt x="0" y="0"/>
                </a:moveTo>
                <a:lnTo>
                  <a:pt x="10565605" y="0"/>
                </a:lnTo>
                <a:lnTo>
                  <a:pt x="10565605" y="4625827"/>
                </a:lnTo>
                <a:lnTo>
                  <a:pt x="0" y="4625827"/>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VOTING CLASSIFIERS</a:t>
            </a:r>
          </a:p>
        </p:txBody>
      </p:sp>
      <p:sp>
        <p:nvSpPr>
          <p:cNvPr id="7" name="TextBox 7"/>
          <p:cNvSpPr txBox="1"/>
          <p:nvPr/>
        </p:nvSpPr>
        <p:spPr>
          <a:xfrm>
            <a:off x="949008" y="1970376"/>
            <a:ext cx="14782793" cy="10039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Train individually the algorithms that we have seen so far and then take a vote of the answers!</a:t>
            </a:r>
          </a:p>
        </p:txBody>
      </p:sp>
      <p:sp>
        <p:nvSpPr>
          <p:cNvPr id="8" name="TextBox 8"/>
          <p:cNvSpPr txBox="1"/>
          <p:nvPr/>
        </p:nvSpPr>
        <p:spPr>
          <a:xfrm>
            <a:off x="949008" y="4012952"/>
            <a:ext cx="5059390" cy="4072948"/>
          </a:xfrm>
          <a:prstGeom prst="rect">
            <a:avLst/>
          </a:prstGeom>
        </p:spPr>
        <p:txBody>
          <a:bodyPr lIns="0" tIns="0" rIns="0" bIns="0" rtlCol="0" anchor="t">
            <a:spAutoFit/>
          </a:bodyPr>
          <a:lstStyle/>
          <a:p>
            <a:pPr algn="l">
              <a:lnSpc>
                <a:spcPts val="4200"/>
              </a:lnSpc>
            </a:pPr>
            <a:r>
              <a:rPr lang="en-US" sz="3000">
                <a:solidFill>
                  <a:srgbClr val="000000"/>
                </a:solidFill>
                <a:latin typeface="Fredoka"/>
              </a:rPr>
              <a:t>Process of voting classifiers:</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 train individually each algorithm</a:t>
            </a:r>
          </a:p>
          <a:p>
            <a:pPr algn="l">
              <a:lnSpc>
                <a:spcPts val="4200"/>
              </a:lnSpc>
            </a:pPr>
            <a:endParaRPr lang="en-US" sz="3000">
              <a:solidFill>
                <a:srgbClr val="000000"/>
              </a:solidFill>
              <a:latin typeface="Fredoka"/>
            </a:endParaRPr>
          </a:p>
          <a:p>
            <a:pPr algn="l">
              <a:lnSpc>
                <a:spcPts val="4200"/>
              </a:lnSpc>
            </a:pPr>
            <a:r>
              <a:rPr lang="en-US" sz="3000">
                <a:solidFill>
                  <a:srgbClr val="000000"/>
                </a:solidFill>
                <a:latin typeface="Fredoka"/>
              </a:rPr>
              <a:t>- save all the generated models in a function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Freeform 5"/>
          <p:cNvSpPr/>
          <p:nvPr/>
        </p:nvSpPr>
        <p:spPr>
          <a:xfrm>
            <a:off x="6263538" y="2974325"/>
            <a:ext cx="10535220" cy="5731597"/>
          </a:xfrm>
          <a:custGeom>
            <a:avLst/>
            <a:gdLst/>
            <a:ahLst/>
            <a:cxnLst/>
            <a:rect l="l" t="t" r="r" b="b"/>
            <a:pathLst>
              <a:path w="10535220" h="5731597">
                <a:moveTo>
                  <a:pt x="0" y="0"/>
                </a:moveTo>
                <a:lnTo>
                  <a:pt x="10535220" y="0"/>
                </a:lnTo>
                <a:lnTo>
                  <a:pt x="10535220" y="5731597"/>
                </a:lnTo>
                <a:lnTo>
                  <a:pt x="0" y="5731597"/>
                </a:lnTo>
                <a:lnTo>
                  <a:pt x="0" y="0"/>
                </a:lnTo>
                <a:close/>
              </a:path>
            </a:pathLst>
          </a:custGeom>
          <a:blipFill>
            <a:blip r:embed="rId2"/>
            <a:stretch>
              <a:fillRect/>
            </a:stretch>
          </a:blipFill>
        </p:spPr>
        <p:txBody>
          <a:bodyPr/>
          <a:lstStyle/>
          <a:p>
            <a:endParaRPr lang="en-PT"/>
          </a:p>
        </p:txBody>
      </p:sp>
      <p:sp>
        <p:nvSpPr>
          <p:cNvPr id="6" name="TextBox 6"/>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VOTING CLASSIFIERS</a:t>
            </a:r>
          </a:p>
        </p:txBody>
      </p:sp>
      <p:sp>
        <p:nvSpPr>
          <p:cNvPr id="7" name="TextBox 7"/>
          <p:cNvSpPr txBox="1"/>
          <p:nvPr/>
        </p:nvSpPr>
        <p:spPr>
          <a:xfrm>
            <a:off x="949008" y="1970376"/>
            <a:ext cx="14782793" cy="1003950"/>
          </a:xfrm>
          <a:prstGeom prst="rect">
            <a:avLst/>
          </a:prstGeom>
        </p:spPr>
        <p:txBody>
          <a:bodyPr lIns="0" tIns="0" rIns="0" bIns="0" rtlCol="0" anchor="t">
            <a:spAutoFit/>
          </a:bodyPr>
          <a:lstStyle/>
          <a:p>
            <a:pPr algn="l">
              <a:lnSpc>
                <a:spcPts val="4200"/>
              </a:lnSpc>
            </a:pPr>
            <a:r>
              <a:rPr lang="en-US" sz="3000">
                <a:solidFill>
                  <a:srgbClr val="000000"/>
                </a:solidFill>
                <a:latin typeface="Fredoka"/>
              </a:rPr>
              <a:t>Train individually the algorithms that we have seen so far and then take a vote of the answers!</a:t>
            </a:r>
          </a:p>
        </p:txBody>
      </p:sp>
      <p:sp>
        <p:nvSpPr>
          <p:cNvPr id="8" name="TextBox 8"/>
          <p:cNvSpPr txBox="1"/>
          <p:nvPr/>
        </p:nvSpPr>
        <p:spPr>
          <a:xfrm>
            <a:off x="1028700" y="3570065"/>
            <a:ext cx="4770986" cy="3561449"/>
          </a:xfrm>
          <a:prstGeom prst="rect">
            <a:avLst/>
          </a:prstGeom>
        </p:spPr>
        <p:txBody>
          <a:bodyPr lIns="0" tIns="0" rIns="0" bIns="0" rtlCol="0" anchor="t">
            <a:spAutoFit/>
          </a:bodyPr>
          <a:lstStyle/>
          <a:p>
            <a:pPr algn="l">
              <a:lnSpc>
                <a:spcPts val="4200"/>
              </a:lnSpc>
            </a:pPr>
            <a:r>
              <a:rPr lang="en-US" sz="3000">
                <a:solidFill>
                  <a:srgbClr val="000000"/>
                </a:solidFill>
                <a:latin typeface="Fredoka"/>
              </a:rPr>
              <a:t>Once you receive a new instance (data point) you can then pass it through all the algorithms and perform a majority vote of the answer (classification problem)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933" y="9614883"/>
            <a:ext cx="18796165" cy="907256"/>
            <a:chOff x="0" y="0"/>
            <a:chExt cx="25061553" cy="1209675"/>
          </a:xfrm>
        </p:grpSpPr>
        <p:sp>
          <p:nvSpPr>
            <p:cNvPr id="3" name="AutoShape 3"/>
            <p:cNvSpPr/>
            <p:nvPr/>
          </p:nvSpPr>
          <p:spPr>
            <a:xfrm>
              <a:off x="0" y="0"/>
              <a:ext cx="25061553" cy="1209675"/>
            </a:xfrm>
            <a:prstGeom prst="rect">
              <a:avLst/>
            </a:prstGeom>
            <a:solidFill>
              <a:srgbClr val="EAF0F1"/>
            </a:solidFill>
          </p:spPr>
          <p:txBody>
            <a:bodyPr/>
            <a:lstStyle/>
            <a:p>
              <a:endParaRPr lang="en-PT"/>
            </a:p>
          </p:txBody>
        </p:sp>
        <p:sp>
          <p:nvSpPr>
            <p:cNvPr id="4" name="TextBox 4"/>
            <p:cNvSpPr txBox="1"/>
            <p:nvPr/>
          </p:nvSpPr>
          <p:spPr>
            <a:xfrm>
              <a:off x="9291787" y="238385"/>
              <a:ext cx="15002335" cy="413385"/>
            </a:xfrm>
            <a:prstGeom prst="rect">
              <a:avLst/>
            </a:prstGeom>
          </p:spPr>
          <p:txBody>
            <a:bodyPr lIns="0" tIns="0" rIns="0" bIns="0" rtlCol="0" anchor="t">
              <a:spAutoFit/>
            </a:bodyPr>
            <a:lstStyle/>
            <a:p>
              <a:pPr algn="r">
                <a:lnSpc>
                  <a:spcPts val="2520"/>
                </a:lnSpc>
              </a:pPr>
              <a:r>
                <a:rPr lang="en-US" sz="1800" spc="144">
                  <a:solidFill>
                    <a:srgbClr val="2199D4"/>
                  </a:solidFill>
                  <a:latin typeface="Quicksand Bold"/>
                </a:rPr>
                <a:t>Data Squad | Ensemble Learning</a:t>
              </a:r>
            </a:p>
          </p:txBody>
        </p:sp>
      </p:grpSp>
      <p:sp>
        <p:nvSpPr>
          <p:cNvPr id="5" name="TextBox 5"/>
          <p:cNvSpPr txBox="1"/>
          <p:nvPr/>
        </p:nvSpPr>
        <p:spPr>
          <a:xfrm>
            <a:off x="949008" y="1028700"/>
            <a:ext cx="17076646" cy="731520"/>
          </a:xfrm>
          <a:prstGeom prst="rect">
            <a:avLst/>
          </a:prstGeom>
        </p:spPr>
        <p:txBody>
          <a:bodyPr lIns="0" tIns="0" rIns="0" bIns="0" rtlCol="0" anchor="t">
            <a:spAutoFit/>
          </a:bodyPr>
          <a:lstStyle/>
          <a:p>
            <a:pPr algn="l">
              <a:lnSpc>
                <a:spcPts val="5759"/>
              </a:lnSpc>
            </a:pPr>
            <a:r>
              <a:rPr lang="en-US" sz="4800" spc="96">
                <a:solidFill>
                  <a:srgbClr val="2199D4"/>
                </a:solidFill>
                <a:latin typeface="Fredoka"/>
              </a:rPr>
              <a:t>STACKING</a:t>
            </a:r>
          </a:p>
        </p:txBody>
      </p:sp>
      <p:sp>
        <p:nvSpPr>
          <p:cNvPr id="6" name="TextBox 6"/>
          <p:cNvSpPr txBox="1"/>
          <p:nvPr/>
        </p:nvSpPr>
        <p:spPr>
          <a:xfrm>
            <a:off x="1462850" y="2219649"/>
            <a:ext cx="15413955" cy="2584748"/>
          </a:xfrm>
          <a:prstGeom prst="rect">
            <a:avLst/>
          </a:prstGeom>
        </p:spPr>
        <p:txBody>
          <a:bodyPr lIns="0" tIns="0" rIns="0" bIns="0" rtlCol="0" anchor="t">
            <a:spAutoFit/>
          </a:bodyPr>
          <a:lstStyle/>
          <a:p>
            <a:pPr algn="l">
              <a:lnSpc>
                <a:spcPts val="3547"/>
              </a:lnSpc>
            </a:pPr>
            <a:r>
              <a:rPr lang="en-US" sz="2533">
                <a:solidFill>
                  <a:srgbClr val="000000"/>
                </a:solidFill>
                <a:latin typeface="Fredoka"/>
              </a:rPr>
              <a:t>Why can't we take this one step further and have our ensemble of weak classifiers and then have one final algorithm that "learns" the best way to perform the final decision? </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This is an alternative to using a naive majority vote or average</a:t>
            </a:r>
          </a:p>
          <a:p>
            <a:pPr algn="l">
              <a:lnSpc>
                <a:spcPts val="3547"/>
              </a:lnSpc>
            </a:pPr>
            <a:endParaRPr lang="en-US" sz="2533">
              <a:solidFill>
                <a:srgbClr val="000000"/>
              </a:solidFill>
              <a:latin typeface="Fredoka"/>
            </a:endParaRPr>
          </a:p>
          <a:p>
            <a:pPr algn="l">
              <a:lnSpc>
                <a:spcPts val="3547"/>
              </a:lnSpc>
            </a:pPr>
            <a:r>
              <a:rPr lang="en-US" sz="2533">
                <a:solidFill>
                  <a:srgbClr val="000000"/>
                </a:solidFill>
                <a:latin typeface="Fredoka"/>
              </a:rPr>
              <a:t>Let's train a model to perform this aggregation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1655</Words>
  <Application>Microsoft Macintosh PowerPoint</Application>
  <PresentationFormat>Custom</PresentationFormat>
  <Paragraphs>219</Paragraphs>
  <Slides>45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Fredoka</vt:lpstr>
      <vt:lpstr>Open Sans Light</vt:lpstr>
      <vt:lpstr>Quicksand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Ensemble methods</dc:title>
  <cp:lastModifiedBy>João Rocha Melo</cp:lastModifiedBy>
  <cp:revision>4</cp:revision>
  <dcterms:created xsi:type="dcterms:W3CDTF">2006-08-16T00:00:00Z</dcterms:created>
  <dcterms:modified xsi:type="dcterms:W3CDTF">2024-05-27T21:01:57Z</dcterms:modified>
  <dc:identifier>DAEYaPeFAeo</dc:identifier>
</cp:coreProperties>
</file>

<file path=docProps/thumbnail.jpeg>
</file>